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sldIdLst>
    <p:sldId id="256" r:id="rId2"/>
    <p:sldId id="298" r:id="rId3"/>
    <p:sldId id="299" r:id="rId4"/>
    <p:sldId id="300" r:id="rId5"/>
    <p:sldId id="301" r:id="rId6"/>
    <p:sldId id="302" r:id="rId7"/>
    <p:sldId id="290" r:id="rId8"/>
    <p:sldId id="304" r:id="rId9"/>
    <p:sldId id="305" r:id="rId10"/>
    <p:sldId id="307" r:id="rId11"/>
    <p:sldId id="287" r:id="rId12"/>
    <p:sldId id="289" r:id="rId13"/>
    <p:sldId id="291" r:id="rId14"/>
    <p:sldId id="308" r:id="rId15"/>
    <p:sldId id="292" r:id="rId16"/>
    <p:sldId id="297" r:id="rId17"/>
    <p:sldId id="293" r:id="rId18"/>
    <p:sldId id="296" r:id="rId19"/>
    <p:sldId id="295" r:id="rId20"/>
    <p:sldId id="303" r:id="rId21"/>
    <p:sldId id="306" r:id="rId22"/>
    <p:sldId id="309" r:id="rId2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216FB6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02" y="-750"/>
      </p:cViewPr>
      <p:guideLst>
        <p:guide orient="horz" pos="2160"/>
        <p:guide pos="288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087760-5CFD-4F54-BA54-EA12227DEC1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589121-8D35-4689-B04C-C6B8BD8FBB7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2FFE29-76F3-4B94-8FC5-BFF1089FD81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811DF7-1362-46B0-9CA0-042A1ED69DD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014B32-6010-414A-8937-35D903CE3C9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03866E-FED0-486B-9187-245B870363D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9C7B04-E852-4862-B68C-B0CD28B095B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E8D0B2-44BA-49D7-8AC5-23E6A174731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C70D17-80C0-482C-9A9A-7F1B1672461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BAAD13-2676-417D-B17E-961703FAC96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96354-EFCA-4EB3-9536-69D86FA0D98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31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/>
          </a:p>
        </p:txBody>
      </p:sp>
      <p:sp>
        <p:nvSpPr>
          <p:cNvPr id="131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/>
          </a:p>
        </p:txBody>
      </p:sp>
      <p:sp>
        <p:nvSpPr>
          <p:cNvPr id="131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4E6E8AF-EBB5-4391-BCB3-F845EE5DA904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31079" name="Text Box 7"/>
          <p:cNvSpPr txBox="1"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>
                <a:solidFill>
                  <a:schemeClr val="bg1"/>
                </a:solidFill>
                <a:latin typeface="Arial" charset="0"/>
              </a:rPr>
              <a:t>www.numeracysoftware.com</a:t>
            </a:r>
            <a:endParaRPr lang="en-GB"/>
          </a:p>
        </p:txBody>
      </p:sp>
      <p:sp>
        <p:nvSpPr>
          <p:cNvPr id="131080" name="Text Box 8"/>
          <p:cNvSpPr txBox="1">
            <a:spLocks noChangeArrowheads="1"/>
          </p:cNvSpPr>
          <p:nvPr/>
        </p:nvSpPr>
        <p:spPr bwMode="auto"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4.jpeg"/><Relationship Id="rId18" Type="http://schemas.openxmlformats.org/officeDocument/2006/relationships/image" Target="../media/image3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17" Type="http://schemas.openxmlformats.org/officeDocument/2006/relationships/image" Target="../media/image38.jpeg"/><Relationship Id="rId2" Type="http://schemas.openxmlformats.org/officeDocument/2006/relationships/image" Target="../media/image23.jpeg"/><Relationship Id="rId16" Type="http://schemas.openxmlformats.org/officeDocument/2006/relationships/image" Target="../media/image37.jpeg"/><Relationship Id="rId20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5" Type="http://schemas.openxmlformats.org/officeDocument/2006/relationships/image" Target="../media/image36.jpeg"/><Relationship Id="rId10" Type="http://schemas.openxmlformats.org/officeDocument/2006/relationships/image" Target="../media/image31.jpeg"/><Relationship Id="rId19" Type="http://schemas.openxmlformats.org/officeDocument/2006/relationships/image" Target="../media/image40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Relationship Id="rId1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28.jpe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1143000"/>
          </a:xfrm>
        </p:spPr>
        <p:txBody>
          <a:bodyPr/>
          <a:lstStyle/>
          <a:p>
            <a:r>
              <a:rPr lang="en-GB" sz="6000"/>
              <a:t>Tessellation</a:t>
            </a:r>
            <a:endParaRPr lang="en-GB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219200"/>
          </a:xfrm>
        </p:spPr>
        <p:txBody>
          <a:bodyPr/>
          <a:lstStyle/>
          <a:p>
            <a:r>
              <a:rPr lang="en-GB"/>
              <a:t>Tessellation with 7-Pin Polygons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5257800"/>
            <a:ext cx="7772400" cy="541338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GB"/>
              <a:t>Which 7-pin polygons will tessellate?</a:t>
            </a:r>
          </a:p>
        </p:txBody>
      </p:sp>
      <p:sp>
        <p:nvSpPr>
          <p:cNvPr id="141328" name="Rectangle 16"/>
          <p:cNvSpPr>
            <a:spLocks noChangeArrowheads="1"/>
          </p:cNvSpPr>
          <p:nvPr/>
        </p:nvSpPr>
        <p:spPr bwMode="auto">
          <a:xfrm>
            <a:off x="762000" y="5791200"/>
            <a:ext cx="777240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GB" sz="2800">
                <a:latin typeface="Arial" charset="0"/>
              </a:rPr>
              <a:t>Here is one example to get you started….</a:t>
            </a:r>
          </a:p>
        </p:txBody>
      </p:sp>
      <p:pic>
        <p:nvPicPr>
          <p:cNvPr id="141329" name="Picture 17" descr="C:\My Documents\Richard's Docs\My Web Site\buttons and clipart\7p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17663"/>
            <a:ext cx="952500" cy="942975"/>
          </a:xfrm>
          <a:prstGeom prst="rect">
            <a:avLst/>
          </a:prstGeom>
          <a:noFill/>
        </p:spPr>
      </p:pic>
      <p:pic>
        <p:nvPicPr>
          <p:cNvPr id="141330" name="Picture 18" descr="C:\My Documents\Richard's Docs\My Web Site\buttons and clipart\7p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4638" y="1646238"/>
            <a:ext cx="952500" cy="942975"/>
          </a:xfrm>
          <a:prstGeom prst="rect">
            <a:avLst/>
          </a:prstGeom>
          <a:noFill/>
        </p:spPr>
      </p:pic>
      <p:pic>
        <p:nvPicPr>
          <p:cNvPr id="141331" name="Picture 19" descr="C:\My Documents\Richard's Docs\My Web Site\buttons and clipart\7p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1938" y="1646238"/>
            <a:ext cx="952500" cy="952500"/>
          </a:xfrm>
          <a:prstGeom prst="rect">
            <a:avLst/>
          </a:prstGeom>
          <a:noFill/>
        </p:spPr>
      </p:pic>
      <p:pic>
        <p:nvPicPr>
          <p:cNvPr id="141332" name="Picture 20" descr="C:\My Documents\Richard's Docs\My Web Site\buttons and clipart\7p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95750" y="1646238"/>
            <a:ext cx="952500" cy="952500"/>
          </a:xfrm>
          <a:prstGeom prst="rect">
            <a:avLst/>
          </a:prstGeom>
          <a:noFill/>
        </p:spPr>
      </p:pic>
      <p:pic>
        <p:nvPicPr>
          <p:cNvPr id="141333" name="Picture 21" descr="C:\My Documents\Richard's Docs\My Web Site\buttons and clipart\7p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89563" y="1646238"/>
            <a:ext cx="952500" cy="952500"/>
          </a:xfrm>
          <a:prstGeom prst="rect">
            <a:avLst/>
          </a:prstGeom>
          <a:noFill/>
        </p:spPr>
      </p:pic>
      <p:pic>
        <p:nvPicPr>
          <p:cNvPr id="141334" name="Picture 22" descr="C:\My Documents\Richard's Docs\My Web Site\buttons and clipart\7p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88138" y="1646238"/>
            <a:ext cx="952500" cy="952500"/>
          </a:xfrm>
          <a:prstGeom prst="rect">
            <a:avLst/>
          </a:prstGeom>
          <a:noFill/>
        </p:spPr>
      </p:pic>
      <p:pic>
        <p:nvPicPr>
          <p:cNvPr id="141335" name="Picture 23" descr="C:\My Documents\Richard's Docs\My Web Site\buttons and clipart\7p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01000" y="1646238"/>
            <a:ext cx="952500" cy="952500"/>
          </a:xfrm>
          <a:prstGeom prst="rect">
            <a:avLst/>
          </a:prstGeom>
          <a:noFill/>
        </p:spPr>
      </p:pic>
      <p:pic>
        <p:nvPicPr>
          <p:cNvPr id="141336" name="Picture 24" descr="C:\My Documents\Richard's Docs\My Web Site\buttons and clipart\7p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89563" y="4022725"/>
            <a:ext cx="952500" cy="952500"/>
          </a:xfrm>
          <a:prstGeom prst="rect">
            <a:avLst/>
          </a:prstGeom>
          <a:noFill/>
        </p:spPr>
      </p:pic>
      <p:pic>
        <p:nvPicPr>
          <p:cNvPr id="141337" name="Picture 25" descr="C:\My Documents\Richard's Docs\My Web Site\buttons and clipart\7p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4800" y="2800350"/>
            <a:ext cx="952500" cy="952500"/>
          </a:xfrm>
          <a:prstGeom prst="rect">
            <a:avLst/>
          </a:prstGeom>
          <a:noFill/>
        </p:spPr>
      </p:pic>
      <p:pic>
        <p:nvPicPr>
          <p:cNvPr id="141338" name="Picture 26" descr="C:\My Documents\Richard's Docs\My Web Site\buttons and clipart\7p1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44638" y="2800350"/>
            <a:ext cx="952500" cy="952500"/>
          </a:xfrm>
          <a:prstGeom prst="rect">
            <a:avLst/>
          </a:prstGeom>
          <a:noFill/>
        </p:spPr>
      </p:pic>
      <p:pic>
        <p:nvPicPr>
          <p:cNvPr id="141340" name="Picture 28" descr="C:\My Documents\Richard's Docs\My Web Site\buttons and clipart\7p13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89563" y="2800350"/>
            <a:ext cx="952500" cy="952500"/>
          </a:xfrm>
          <a:prstGeom prst="rect">
            <a:avLst/>
          </a:prstGeom>
          <a:noFill/>
        </p:spPr>
      </p:pic>
      <p:pic>
        <p:nvPicPr>
          <p:cNvPr id="141341" name="Picture 29" descr="C:\My Documents\Richard's Docs\My Web Site\buttons and clipart\7p14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001000" y="2800350"/>
            <a:ext cx="952500" cy="952500"/>
          </a:xfrm>
          <a:prstGeom prst="rect">
            <a:avLst/>
          </a:prstGeom>
          <a:noFill/>
        </p:spPr>
      </p:pic>
      <p:pic>
        <p:nvPicPr>
          <p:cNvPr id="141342" name="Picture 30" descr="C:\My Documents\Richard's Docs\My Web Site\buttons and clipart\7p15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688138" y="2800350"/>
            <a:ext cx="952500" cy="952500"/>
          </a:xfrm>
          <a:prstGeom prst="rect">
            <a:avLst/>
          </a:prstGeom>
          <a:noFill/>
        </p:spPr>
      </p:pic>
      <p:pic>
        <p:nvPicPr>
          <p:cNvPr id="141343" name="Picture 31" descr="C:\My Documents\Richard's Docs\My Web Site\buttons and clipart\7p16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95750" y="4022725"/>
            <a:ext cx="952500" cy="952500"/>
          </a:xfrm>
          <a:prstGeom prst="rect">
            <a:avLst/>
          </a:prstGeom>
          <a:noFill/>
        </p:spPr>
      </p:pic>
      <p:pic>
        <p:nvPicPr>
          <p:cNvPr id="141344" name="Picture 32" descr="C:\My Documents\Richard's Docs\My Web Site\buttons and clipart\7p18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801938" y="4022725"/>
            <a:ext cx="952500" cy="952500"/>
          </a:xfrm>
          <a:prstGeom prst="rect">
            <a:avLst/>
          </a:prstGeom>
          <a:noFill/>
        </p:spPr>
      </p:pic>
      <p:pic>
        <p:nvPicPr>
          <p:cNvPr id="141345" name="Picture 33" descr="C:\My Documents\Richard's Docs\My Web Site\buttons and clipart\7p19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688138" y="4022725"/>
            <a:ext cx="952500" cy="952500"/>
          </a:xfrm>
          <a:prstGeom prst="rect">
            <a:avLst/>
          </a:prstGeom>
          <a:noFill/>
        </p:spPr>
      </p:pic>
      <p:pic>
        <p:nvPicPr>
          <p:cNvPr id="141346" name="Picture 34" descr="C:\My Documents\Richard's Docs\My Web Site\buttons and clipart\7p17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544638" y="4022725"/>
            <a:ext cx="952500" cy="952500"/>
          </a:xfrm>
          <a:prstGeom prst="rect">
            <a:avLst/>
          </a:prstGeom>
          <a:noFill/>
        </p:spPr>
      </p:pic>
      <p:pic>
        <p:nvPicPr>
          <p:cNvPr id="141347" name="Picture 35" descr="C:\WINDOWS\Desktop\p1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801938" y="2800350"/>
            <a:ext cx="952500" cy="952500"/>
          </a:xfrm>
          <a:prstGeom prst="rect">
            <a:avLst/>
          </a:prstGeom>
          <a:noFill/>
        </p:spPr>
      </p:pic>
      <p:pic>
        <p:nvPicPr>
          <p:cNvPr id="141348" name="Picture 36" descr="C:\WINDOWS\Desktop\p2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095750" y="2800350"/>
            <a:ext cx="952500" cy="9525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1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1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1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5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5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1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1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5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1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1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5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500"/>
                            </p:stCondLst>
                            <p:childTnLst>
                              <p:par>
                                <p:cTn id="65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500"/>
                            </p:stCondLst>
                            <p:childTnLst>
                              <p:par>
                                <p:cTn id="70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500"/>
                            </p:stCondLst>
                            <p:childTnLst>
                              <p:par>
                                <p:cTn id="75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1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500"/>
                            </p:stCondLst>
                            <p:childTnLst>
                              <p:par>
                                <p:cTn id="80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1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500"/>
                            </p:stCondLst>
                            <p:childTnLst>
                              <p:par>
                                <p:cTn id="85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1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500"/>
                            </p:stCondLst>
                            <p:childTnLst>
                              <p:par>
                                <p:cTn id="90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500"/>
                            </p:stCondLst>
                            <p:childTnLst>
                              <p:par>
                                <p:cTn id="95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1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41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413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build="p" autoUpdateAnimBg="0"/>
      <p:bldP spid="141328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2" name="Picture 4" descr="E:\My Documents\My Web Site\buttons and clipart\housere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6350" y="2111375"/>
            <a:ext cx="1485900" cy="1276350"/>
          </a:xfrm>
          <a:prstGeom prst="rect">
            <a:avLst/>
          </a:prstGeom>
          <a:noFill/>
        </p:spPr>
      </p:pic>
      <p:pic>
        <p:nvPicPr>
          <p:cNvPr id="119814" name="Picture 6" descr="E:\My Documents\My Web Site\buttons and clipart\houseblu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0400" y="2857500"/>
            <a:ext cx="1485900" cy="1276350"/>
          </a:xfrm>
          <a:prstGeom prst="rect">
            <a:avLst/>
          </a:prstGeom>
          <a:noFill/>
        </p:spPr>
      </p:pic>
      <p:pic>
        <p:nvPicPr>
          <p:cNvPr id="119816" name="Picture 8" descr="E:\My Documents\My Web Site\buttons and clipart\housegree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3100" y="1762125"/>
            <a:ext cx="1485900" cy="1276350"/>
          </a:xfrm>
          <a:prstGeom prst="rect">
            <a:avLst/>
          </a:prstGeom>
          <a:noFill/>
        </p:spPr>
      </p:pic>
      <p:pic>
        <p:nvPicPr>
          <p:cNvPr id="119817" name="Picture 9" descr="E:\My Documents\My Web Site\buttons and clipart\houseyellow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6350" y="3208338"/>
            <a:ext cx="1485900" cy="1276350"/>
          </a:xfrm>
          <a:prstGeom prst="rect">
            <a:avLst/>
          </a:prstGeom>
          <a:noFill/>
        </p:spPr>
      </p:pic>
      <p:pic>
        <p:nvPicPr>
          <p:cNvPr id="119827" name="Picture 19" descr="E:\My Documents\My Web Site\buttons and clipart\housere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4850" y="2460625"/>
            <a:ext cx="1485900" cy="1276350"/>
          </a:xfrm>
          <a:prstGeom prst="rect">
            <a:avLst/>
          </a:prstGeom>
          <a:noFill/>
        </p:spPr>
      </p:pic>
      <p:pic>
        <p:nvPicPr>
          <p:cNvPr id="119828" name="Picture 20" descr="E:\My Documents\My Web Site\buttons and clipart\houseblu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8900" y="3206750"/>
            <a:ext cx="1485900" cy="1276350"/>
          </a:xfrm>
          <a:prstGeom prst="rect">
            <a:avLst/>
          </a:prstGeom>
          <a:noFill/>
        </p:spPr>
      </p:pic>
      <p:pic>
        <p:nvPicPr>
          <p:cNvPr id="119829" name="Picture 21" descr="E:\My Documents\My Web Site\buttons and clipart\housegree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1600" y="2111375"/>
            <a:ext cx="1485900" cy="1276350"/>
          </a:xfrm>
          <a:prstGeom prst="rect">
            <a:avLst/>
          </a:prstGeom>
          <a:noFill/>
        </p:spPr>
      </p:pic>
      <p:pic>
        <p:nvPicPr>
          <p:cNvPr id="119830" name="Picture 22" descr="E:\My Documents\My Web Site\buttons and clipart\houseyellow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4850" y="3557588"/>
            <a:ext cx="1485900" cy="1276350"/>
          </a:xfrm>
          <a:prstGeom prst="rect">
            <a:avLst/>
          </a:prstGeom>
          <a:noFill/>
        </p:spPr>
      </p:pic>
      <p:pic>
        <p:nvPicPr>
          <p:cNvPr id="119831" name="Picture 23" descr="E:\My Documents\My Web Site\buttons and clipart\housere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8488" y="1768475"/>
            <a:ext cx="1485900" cy="1276350"/>
          </a:xfrm>
          <a:prstGeom prst="rect">
            <a:avLst/>
          </a:prstGeom>
          <a:noFill/>
        </p:spPr>
      </p:pic>
      <p:pic>
        <p:nvPicPr>
          <p:cNvPr id="119832" name="Picture 24" descr="E:\My Documents\My Web Site\buttons and clipart\houseblu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2538" y="2514600"/>
            <a:ext cx="1485900" cy="1276350"/>
          </a:xfrm>
          <a:prstGeom prst="rect">
            <a:avLst/>
          </a:prstGeom>
          <a:noFill/>
        </p:spPr>
      </p:pic>
      <p:pic>
        <p:nvPicPr>
          <p:cNvPr id="119833" name="Picture 25" descr="E:\My Documents\My Web Site\buttons and clipart\housegree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45238" y="1419225"/>
            <a:ext cx="1485900" cy="1276350"/>
          </a:xfrm>
          <a:prstGeom prst="rect">
            <a:avLst/>
          </a:prstGeom>
          <a:noFill/>
        </p:spPr>
      </p:pic>
      <p:pic>
        <p:nvPicPr>
          <p:cNvPr id="119834" name="Picture 26" descr="E:\My Documents\My Web Site\buttons and clipart\houseyellow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78488" y="2865438"/>
            <a:ext cx="1485900" cy="1276350"/>
          </a:xfrm>
          <a:prstGeom prst="rect">
            <a:avLst/>
          </a:prstGeom>
          <a:noFill/>
        </p:spPr>
      </p:pic>
      <p:pic>
        <p:nvPicPr>
          <p:cNvPr id="119836" name="Picture 28" descr="E:\My Documents\My Web Site\buttons and clipart\houseblu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9938" y="1398588"/>
            <a:ext cx="1485900" cy="1276350"/>
          </a:xfrm>
          <a:prstGeom prst="rect">
            <a:avLst/>
          </a:prstGeom>
          <a:noFill/>
        </p:spPr>
      </p:pic>
      <p:pic>
        <p:nvPicPr>
          <p:cNvPr id="119838" name="Picture 30" descr="E:\My Documents\My Web Site\buttons and clipart\houseyellow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8900" y="1757363"/>
            <a:ext cx="1485900" cy="1276350"/>
          </a:xfrm>
          <a:prstGeom prst="rect">
            <a:avLst/>
          </a:prstGeom>
          <a:noFill/>
        </p:spPr>
      </p:pic>
      <p:pic>
        <p:nvPicPr>
          <p:cNvPr id="119839" name="Picture 31" descr="E:\My Documents\My Web Site\buttons and clipart\housere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2375" y="3554413"/>
            <a:ext cx="1485900" cy="1276350"/>
          </a:xfrm>
          <a:prstGeom prst="rect">
            <a:avLst/>
          </a:prstGeom>
          <a:noFill/>
        </p:spPr>
      </p:pic>
      <p:pic>
        <p:nvPicPr>
          <p:cNvPr id="119840" name="Picture 32" descr="E:\My Documents\My Web Site\buttons and clipart\houseblu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6425" y="4300538"/>
            <a:ext cx="1485900" cy="1276350"/>
          </a:xfrm>
          <a:prstGeom prst="rect">
            <a:avLst/>
          </a:prstGeom>
          <a:noFill/>
        </p:spPr>
      </p:pic>
      <p:pic>
        <p:nvPicPr>
          <p:cNvPr id="119841" name="Picture 33" descr="E:\My Documents\My Web Site\buttons and clipart\housegree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69125" y="3205163"/>
            <a:ext cx="1485900" cy="1276350"/>
          </a:xfrm>
          <a:prstGeom prst="rect">
            <a:avLst/>
          </a:prstGeom>
          <a:noFill/>
        </p:spPr>
      </p:pic>
      <p:pic>
        <p:nvPicPr>
          <p:cNvPr id="119842" name="Picture 34" descr="E:\My Documents\My Web Site\buttons and clipart\houseyellow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2375" y="4651375"/>
            <a:ext cx="1485900" cy="1276350"/>
          </a:xfrm>
          <a:prstGeom prst="rect">
            <a:avLst/>
          </a:prstGeom>
          <a:noFill/>
        </p:spPr>
      </p:pic>
      <p:pic>
        <p:nvPicPr>
          <p:cNvPr id="119843" name="Picture 35" descr="E:\My Documents\My Web Site\buttons and clipart\housere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8650" y="3895725"/>
            <a:ext cx="1485900" cy="1276350"/>
          </a:xfrm>
          <a:prstGeom prst="rect">
            <a:avLst/>
          </a:prstGeom>
          <a:noFill/>
        </p:spPr>
      </p:pic>
      <p:pic>
        <p:nvPicPr>
          <p:cNvPr id="119844" name="Picture 36" descr="E:\My Documents\My Web Site\buttons and clipart\houseblu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2700" y="4641850"/>
            <a:ext cx="1485900" cy="1276350"/>
          </a:xfrm>
          <a:prstGeom prst="rect">
            <a:avLst/>
          </a:prstGeom>
          <a:noFill/>
        </p:spPr>
      </p:pic>
      <p:pic>
        <p:nvPicPr>
          <p:cNvPr id="119845" name="Picture 37" descr="E:\My Documents\My Web Site\buttons and clipart\housegree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3546475"/>
            <a:ext cx="1485900" cy="1276350"/>
          </a:xfrm>
          <a:prstGeom prst="rect">
            <a:avLst/>
          </a:prstGeom>
          <a:noFill/>
        </p:spPr>
      </p:pic>
      <p:pic>
        <p:nvPicPr>
          <p:cNvPr id="119846" name="Picture 38" descr="E:\My Documents\My Web Site\buttons and clipart\houseyellow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38650" y="4992688"/>
            <a:ext cx="1485900" cy="1276350"/>
          </a:xfrm>
          <a:prstGeom prst="rect">
            <a:avLst/>
          </a:prstGeom>
          <a:noFill/>
        </p:spPr>
      </p:pic>
      <p:pic>
        <p:nvPicPr>
          <p:cNvPr id="119847" name="Picture 39" descr="E:\My Documents\My Web Site\buttons and clipart\housere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8738" y="4246563"/>
            <a:ext cx="1485900" cy="1276350"/>
          </a:xfrm>
          <a:prstGeom prst="rect">
            <a:avLst/>
          </a:prstGeom>
          <a:noFill/>
        </p:spPr>
      </p:pic>
      <p:pic>
        <p:nvPicPr>
          <p:cNvPr id="119848" name="Picture 40" descr="E:\My Documents\My Web Site\buttons and clipart\houseblu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2788" y="4992688"/>
            <a:ext cx="1485900" cy="1276350"/>
          </a:xfrm>
          <a:prstGeom prst="rect">
            <a:avLst/>
          </a:prstGeom>
          <a:noFill/>
        </p:spPr>
      </p:pic>
      <p:pic>
        <p:nvPicPr>
          <p:cNvPr id="119849" name="Picture 41" descr="E:\My Documents\My Web Site\buttons and clipart\housegree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65488" y="3897313"/>
            <a:ext cx="1485900" cy="1276350"/>
          </a:xfrm>
          <a:prstGeom prst="rect">
            <a:avLst/>
          </a:prstGeom>
          <a:noFill/>
        </p:spPr>
      </p:pic>
      <p:pic>
        <p:nvPicPr>
          <p:cNvPr id="119850" name="Picture 42" descr="E:\My Documents\My Web Site\buttons and clipart\houseyellow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24213" y="1412875"/>
            <a:ext cx="1485900" cy="1276350"/>
          </a:xfrm>
          <a:prstGeom prst="rect">
            <a:avLst/>
          </a:prstGeom>
          <a:noFill/>
        </p:spPr>
      </p:pic>
      <p:pic>
        <p:nvPicPr>
          <p:cNvPr id="119851" name="Picture 43" descr="E:\My Documents\My Web Site\buttons and clipart\housere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3" y="2800350"/>
            <a:ext cx="1485900" cy="1276350"/>
          </a:xfrm>
          <a:prstGeom prst="rect">
            <a:avLst/>
          </a:prstGeom>
          <a:noFill/>
        </p:spPr>
      </p:pic>
      <p:pic>
        <p:nvPicPr>
          <p:cNvPr id="119852" name="Picture 44" descr="E:\My Documents\My Web Site\buttons and clipart\houseblu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5" y="3560763"/>
            <a:ext cx="1485900" cy="1276350"/>
          </a:xfrm>
          <a:prstGeom prst="rect">
            <a:avLst/>
          </a:prstGeom>
          <a:noFill/>
        </p:spPr>
      </p:pic>
      <p:pic>
        <p:nvPicPr>
          <p:cNvPr id="119853" name="Picture 45" descr="E:\My Documents\My Web Site\buttons and clipart\housegree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225" y="2465388"/>
            <a:ext cx="1485900" cy="1276350"/>
          </a:xfrm>
          <a:prstGeom prst="rect">
            <a:avLst/>
          </a:prstGeom>
          <a:noFill/>
        </p:spPr>
      </p:pic>
      <p:pic>
        <p:nvPicPr>
          <p:cNvPr id="119854" name="Picture 46" descr="E:\My Documents\My Web Site\buttons and clipart\houseyellow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3886200"/>
            <a:ext cx="1485900" cy="1276350"/>
          </a:xfrm>
          <a:prstGeom prst="rect">
            <a:avLst/>
          </a:prstGeom>
          <a:noFill/>
        </p:spPr>
      </p:pic>
      <p:pic>
        <p:nvPicPr>
          <p:cNvPr id="119857" name="Picture 49" descr="E:\My Documents\My Web Site\buttons and clipart\houseblu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688" y="1765300"/>
            <a:ext cx="1485900" cy="1276350"/>
          </a:xfrm>
          <a:prstGeom prst="rect">
            <a:avLst/>
          </a:prstGeom>
          <a:noFill/>
        </p:spPr>
      </p:pic>
      <p:pic>
        <p:nvPicPr>
          <p:cNvPr id="119859" name="Picture 51" descr="E:\My Documents\My Web Site\buttons and clipart\housegree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97000" y="4246563"/>
            <a:ext cx="1485900" cy="1276350"/>
          </a:xfrm>
          <a:prstGeom prst="rect">
            <a:avLst/>
          </a:prstGeom>
          <a:noFill/>
        </p:spPr>
      </p:pic>
      <p:pic>
        <p:nvPicPr>
          <p:cNvPr id="119860" name="Picture 52" descr="E:\My Documents\My Web Site\buttons and clipart\housere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3588" y="4595813"/>
            <a:ext cx="1485900" cy="1276350"/>
          </a:xfrm>
          <a:prstGeom prst="rect">
            <a:avLst/>
          </a:prstGeom>
          <a:noFill/>
        </p:spPr>
      </p:pic>
      <p:pic>
        <p:nvPicPr>
          <p:cNvPr id="119869" name="Picture 61" descr="E:\My Documents\My Web Site\buttons and clipart\houseyellow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7925" y="2506663"/>
            <a:ext cx="1485900" cy="1276350"/>
          </a:xfrm>
          <a:prstGeom prst="rect">
            <a:avLst/>
          </a:prstGeom>
          <a:noFill/>
        </p:spPr>
      </p:pic>
      <p:pic>
        <p:nvPicPr>
          <p:cNvPr id="119870" name="Picture 62" descr="E:\My Documents\My Web Site\buttons and clipart\housere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3800" y="1411288"/>
            <a:ext cx="1485900" cy="1276350"/>
          </a:xfrm>
          <a:prstGeom prst="rect">
            <a:avLst/>
          </a:prstGeom>
          <a:noFill/>
        </p:spPr>
      </p:pic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568325" y="471488"/>
            <a:ext cx="7772400" cy="935037"/>
          </a:xfrm>
        </p:spPr>
        <p:txBody>
          <a:bodyPr/>
          <a:lstStyle/>
          <a:p>
            <a:r>
              <a:rPr lang="en-US"/>
              <a:t>Tessellation with 7-Pin Polygons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11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119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9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119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119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500"/>
                                        <p:tgtEl>
                                          <p:spTgt spid="119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500"/>
                            </p:stCondLst>
                            <p:childTnLst>
                              <p:par>
                                <p:cTn id="41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3" dur="500"/>
                                        <p:tgtEl>
                                          <p:spTgt spid="119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500"/>
                            </p:stCondLst>
                            <p:childTnLst>
                              <p:par>
                                <p:cTn id="45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500"/>
                                        <p:tgtEl>
                                          <p:spTgt spid="119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500"/>
                            </p:stCondLst>
                            <p:childTnLst>
                              <p:par>
                                <p:cTn id="49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500"/>
                                        <p:tgtEl>
                                          <p:spTgt spid="119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500"/>
                            </p:stCondLst>
                            <p:childTnLst>
                              <p:par>
                                <p:cTn id="53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119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500"/>
                            </p:stCondLst>
                            <p:childTnLst>
                              <p:par>
                                <p:cTn id="57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9" dur="500"/>
                                        <p:tgtEl>
                                          <p:spTgt spid="119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500"/>
                            </p:stCondLst>
                            <p:childTnLst>
                              <p:par>
                                <p:cTn id="61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119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500"/>
                            </p:stCondLst>
                            <p:childTnLst>
                              <p:par>
                                <p:cTn id="65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7" dur="500"/>
                                        <p:tgtEl>
                                          <p:spTgt spid="119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500"/>
                            </p:stCondLst>
                            <p:childTnLst>
                              <p:par>
                                <p:cTn id="69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500"/>
                                        <p:tgtEl>
                                          <p:spTgt spid="119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500"/>
                            </p:stCondLst>
                            <p:childTnLst>
                              <p:par>
                                <p:cTn id="73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5" dur="500"/>
                                        <p:tgtEl>
                                          <p:spTgt spid="119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500"/>
                            </p:stCondLst>
                            <p:childTnLst>
                              <p:par>
                                <p:cTn id="77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9" dur="500"/>
                                        <p:tgtEl>
                                          <p:spTgt spid="119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500"/>
                            </p:stCondLst>
                            <p:childTnLst>
                              <p:par>
                                <p:cTn id="81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119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500"/>
                            </p:stCondLst>
                            <p:childTnLst>
                              <p:par>
                                <p:cTn id="85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7" dur="500"/>
                                        <p:tgtEl>
                                          <p:spTgt spid="119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500"/>
                            </p:stCondLst>
                            <p:childTnLst>
                              <p:par>
                                <p:cTn id="89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1" dur="500"/>
                                        <p:tgtEl>
                                          <p:spTgt spid="119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500"/>
                            </p:stCondLst>
                            <p:childTnLst>
                              <p:par>
                                <p:cTn id="93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5" dur="500"/>
                                        <p:tgtEl>
                                          <p:spTgt spid="119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500"/>
                            </p:stCondLst>
                            <p:childTnLst>
                              <p:par>
                                <p:cTn id="97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9" dur="500"/>
                                        <p:tgtEl>
                                          <p:spTgt spid="119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500"/>
                            </p:stCondLst>
                            <p:childTnLst>
                              <p:par>
                                <p:cTn id="101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3" dur="500"/>
                                        <p:tgtEl>
                                          <p:spTgt spid="119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500"/>
                            </p:stCondLst>
                            <p:childTnLst>
                              <p:par>
                                <p:cTn id="105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7" dur="500"/>
                                        <p:tgtEl>
                                          <p:spTgt spid="119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500"/>
                            </p:stCondLst>
                            <p:childTnLst>
                              <p:par>
                                <p:cTn id="109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1" dur="500"/>
                                        <p:tgtEl>
                                          <p:spTgt spid="119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500"/>
                            </p:stCondLst>
                            <p:childTnLst>
                              <p:par>
                                <p:cTn id="113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5" dur="500"/>
                                        <p:tgtEl>
                                          <p:spTgt spid="119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7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9" dur="500"/>
                                        <p:tgtEl>
                                          <p:spTgt spid="119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500"/>
                            </p:stCondLst>
                            <p:childTnLst>
                              <p:par>
                                <p:cTn id="121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3" dur="500"/>
                                        <p:tgtEl>
                                          <p:spTgt spid="119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500"/>
                            </p:stCondLst>
                            <p:childTnLst>
                              <p:par>
                                <p:cTn id="125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7" dur="500"/>
                                        <p:tgtEl>
                                          <p:spTgt spid="119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1500"/>
                            </p:stCondLst>
                            <p:childTnLst>
                              <p:par>
                                <p:cTn id="129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1" dur="500"/>
                                        <p:tgtEl>
                                          <p:spTgt spid="119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500"/>
                            </p:stCondLst>
                            <p:childTnLst>
                              <p:par>
                                <p:cTn id="133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5" dur="500"/>
                                        <p:tgtEl>
                                          <p:spTgt spid="119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3500"/>
                            </p:stCondLst>
                            <p:childTnLst>
                              <p:par>
                                <p:cTn id="137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9" dur="500"/>
                                        <p:tgtEl>
                                          <p:spTgt spid="119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4500"/>
                            </p:stCondLst>
                            <p:childTnLst>
                              <p:par>
                                <p:cTn id="141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3" dur="500"/>
                                        <p:tgtEl>
                                          <p:spTgt spid="119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772400" cy="838200"/>
          </a:xfrm>
        </p:spPr>
        <p:txBody>
          <a:bodyPr/>
          <a:lstStyle/>
          <a:p>
            <a:r>
              <a:rPr lang="en-GB"/>
              <a:t>Tessellations by M.C. Escher</a:t>
            </a:r>
          </a:p>
        </p:txBody>
      </p:sp>
      <p:pic>
        <p:nvPicPr>
          <p:cNvPr id="121861" name="Picture 5" descr="C:\WINDOWS\Desktop\A41L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00200"/>
            <a:ext cx="4565650" cy="4462463"/>
          </a:xfrm>
          <a:prstGeom prst="rect">
            <a:avLst/>
          </a:prstGeom>
          <a:noFill/>
        </p:spPr>
      </p:pic>
      <p:pic>
        <p:nvPicPr>
          <p:cNvPr id="121863" name="Picture 7" descr="C:\WINDOWS\Desktop\Hors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600200"/>
            <a:ext cx="3467100" cy="44577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1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1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85800"/>
            <a:ext cx="7772400" cy="685800"/>
          </a:xfrm>
        </p:spPr>
        <p:txBody>
          <a:bodyPr/>
          <a:lstStyle/>
          <a:p>
            <a:r>
              <a:rPr lang="en-GB"/>
              <a:t>Make Your Own Escher Tessellations 1</a:t>
            </a:r>
          </a:p>
        </p:txBody>
      </p:sp>
      <p:pic>
        <p:nvPicPr>
          <p:cNvPr id="123907" name="Picture 3" descr="C:\WINDOWS\Desktop\hump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676400"/>
            <a:ext cx="2816225" cy="1784350"/>
          </a:xfrm>
          <a:prstGeom prst="rect">
            <a:avLst/>
          </a:prstGeom>
          <a:noFill/>
        </p:spPr>
      </p:pic>
      <p:pic>
        <p:nvPicPr>
          <p:cNvPr id="123908" name="Picture 4" descr="C:\WINDOWS\Desktop\hump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3657600"/>
            <a:ext cx="2832100" cy="2406650"/>
          </a:xfrm>
          <a:prstGeom prst="rect">
            <a:avLst/>
          </a:prstGeom>
          <a:noFill/>
        </p:spPr>
      </p:pic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381000" y="1752600"/>
            <a:ext cx="48768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b="1">
                <a:latin typeface="Arial" charset="0"/>
              </a:rPr>
              <a:t>Step 1:</a:t>
            </a:r>
            <a:r>
              <a:rPr lang="en-GB" sz="2800">
                <a:latin typeface="Arial" charset="0"/>
              </a:rPr>
              <a:t>  Start with a simple shape that will tessellate </a:t>
            </a:r>
            <a:br>
              <a:rPr lang="en-GB" sz="2800">
                <a:latin typeface="Arial" charset="0"/>
              </a:rPr>
            </a:br>
            <a:r>
              <a:rPr lang="en-GB" sz="2800">
                <a:latin typeface="Arial" charset="0"/>
              </a:rPr>
              <a:t>e.g. a rectangle.</a:t>
            </a:r>
          </a:p>
        </p:txBody>
      </p:sp>
      <p:sp>
        <p:nvSpPr>
          <p:cNvPr id="123911" name="Text Box 7"/>
          <p:cNvSpPr txBox="1">
            <a:spLocks noChangeArrowheads="1"/>
          </p:cNvSpPr>
          <p:nvPr/>
        </p:nvSpPr>
        <p:spPr bwMode="auto">
          <a:xfrm>
            <a:off x="381000" y="3886200"/>
            <a:ext cx="48768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b="1">
                <a:latin typeface="Arial" charset="0"/>
              </a:rPr>
              <a:t>Step 2:</a:t>
            </a:r>
            <a:r>
              <a:rPr lang="en-GB" sz="2800">
                <a:latin typeface="Arial" charset="0"/>
              </a:rPr>
              <a:t>  Remove a shape or shapes from one side of the rectangle and fix them to the opposite side.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0" grpId="0" autoUpdateAnimBg="0"/>
      <p:bldP spid="12391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Make Your Own Escher Tessellations 1</a:t>
            </a:r>
          </a:p>
        </p:txBody>
      </p:sp>
      <p:pic>
        <p:nvPicPr>
          <p:cNvPr id="142341" name="Picture 5" descr="C:\WINDOWS\Desktop\hump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514600"/>
            <a:ext cx="5405438" cy="3754438"/>
          </a:xfrm>
          <a:prstGeom prst="rect">
            <a:avLst/>
          </a:prstGeom>
          <a:noFill/>
        </p:spPr>
      </p:pic>
      <p:sp>
        <p:nvSpPr>
          <p:cNvPr id="142342" name="Text Box 6"/>
          <p:cNvSpPr txBox="1">
            <a:spLocks noChangeArrowheads="1"/>
          </p:cNvSpPr>
          <p:nvPr/>
        </p:nvSpPr>
        <p:spPr bwMode="auto">
          <a:xfrm>
            <a:off x="304800" y="1828800"/>
            <a:ext cx="853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>
                <a:latin typeface="Arial" charset="0"/>
              </a:rPr>
              <a:t>Use this as a template to create your tessellation.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7772400" cy="1143000"/>
          </a:xfrm>
        </p:spPr>
        <p:txBody>
          <a:bodyPr/>
          <a:lstStyle/>
          <a:p>
            <a:r>
              <a:rPr lang="en-GB"/>
              <a:t>Make Your Own Escher Tessellations 2</a:t>
            </a:r>
          </a:p>
        </p:txBody>
      </p:sp>
      <p:pic>
        <p:nvPicPr>
          <p:cNvPr id="124931" name="Picture 3" descr="C:\WINDOWS\Desktop\he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352800"/>
            <a:ext cx="3116263" cy="2695575"/>
          </a:xfrm>
          <a:prstGeom prst="rect">
            <a:avLst/>
          </a:prstGeom>
          <a:noFill/>
        </p:spPr>
      </p:pic>
      <p:pic>
        <p:nvPicPr>
          <p:cNvPr id="124932" name="Picture 4" descr="C:\WINDOWS\Desktop\hex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2743200"/>
            <a:ext cx="3843338" cy="3551238"/>
          </a:xfrm>
          <a:prstGeom prst="rect">
            <a:avLst/>
          </a:prstGeom>
          <a:noFill/>
        </p:spPr>
      </p:pic>
      <p:sp>
        <p:nvSpPr>
          <p:cNvPr id="124933" name="Text Box 5"/>
          <p:cNvSpPr txBox="1">
            <a:spLocks noChangeArrowheads="1"/>
          </p:cNvSpPr>
          <p:nvPr/>
        </p:nvSpPr>
        <p:spPr bwMode="auto">
          <a:xfrm>
            <a:off x="228600" y="1752600"/>
            <a:ext cx="86868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>
                <a:latin typeface="Arial" charset="0"/>
              </a:rPr>
              <a:t>You could start with a hexagon and cut semi-circles from three of the sides and fix them to the opposite sides like this.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27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3" presetClass="entr" presetSubtype="27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3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1143000"/>
          </a:xfrm>
        </p:spPr>
        <p:txBody>
          <a:bodyPr/>
          <a:lstStyle/>
          <a:p>
            <a:r>
              <a:rPr lang="en-GB"/>
              <a:t>Make Your Own Escher Tessellations 2</a:t>
            </a:r>
          </a:p>
        </p:txBody>
      </p:sp>
      <p:pic>
        <p:nvPicPr>
          <p:cNvPr id="130053" name="Picture 5" descr="C:\My Documents\Richard\My Web site\buttons and clipart\tessellation stuff\hex-te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752600"/>
            <a:ext cx="6656388" cy="443706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0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33400"/>
            <a:ext cx="7772400" cy="1143000"/>
          </a:xfrm>
        </p:spPr>
        <p:txBody>
          <a:bodyPr/>
          <a:lstStyle/>
          <a:p>
            <a:r>
              <a:rPr lang="en-GB"/>
              <a:t>Make Your Own Escher Tessellations 3</a:t>
            </a:r>
          </a:p>
        </p:txBody>
      </p:sp>
      <p:pic>
        <p:nvPicPr>
          <p:cNvPr id="125958" name="Picture 6" descr="C:\WINDOWS\Desktop\ghos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2667000"/>
            <a:ext cx="3667125" cy="3622675"/>
          </a:xfrm>
          <a:prstGeom prst="rect">
            <a:avLst/>
          </a:prstGeom>
          <a:noFill/>
        </p:spPr>
      </p:pic>
      <p:pic>
        <p:nvPicPr>
          <p:cNvPr id="125959" name="Picture 7" descr="C:\My Documents\Richard\My Web site\buttons and clipart\tessellation stuff\ghost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667000"/>
            <a:ext cx="3681413" cy="3632200"/>
          </a:xfrm>
          <a:prstGeom prst="rect">
            <a:avLst/>
          </a:prstGeom>
          <a:noFill/>
        </p:spPr>
      </p:pic>
      <p:sp>
        <p:nvSpPr>
          <p:cNvPr id="125960" name="Text Box 8"/>
          <p:cNvSpPr txBox="1">
            <a:spLocks noChangeArrowheads="1"/>
          </p:cNvSpPr>
          <p:nvPr/>
        </p:nvSpPr>
        <p:spPr bwMode="auto">
          <a:xfrm>
            <a:off x="304800" y="1676400"/>
            <a:ext cx="8610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>
                <a:latin typeface="Arial" charset="0"/>
              </a:rPr>
              <a:t>Start with a square and cut segments from two sides and fix them to the opposite sides like this.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27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3" presetClass="entr" presetSubtype="27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60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772400" cy="1143000"/>
          </a:xfrm>
        </p:spPr>
        <p:txBody>
          <a:bodyPr/>
          <a:lstStyle/>
          <a:p>
            <a:r>
              <a:rPr lang="en-GB"/>
              <a:t>Make Your Own Escher Tessellations 3</a:t>
            </a:r>
          </a:p>
        </p:txBody>
      </p:sp>
      <p:pic>
        <p:nvPicPr>
          <p:cNvPr id="129029" name="Picture 5" descr="C:\My Documents\Richard\My Web site\buttons and clipart\tessellation stuff\ghost-te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828800"/>
            <a:ext cx="6465888" cy="435133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9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219200"/>
            <a:ext cx="7772400" cy="2743200"/>
          </a:xfrm>
        </p:spPr>
        <p:txBody>
          <a:bodyPr/>
          <a:lstStyle/>
          <a:p>
            <a:r>
              <a:rPr lang="en-GB" b="0"/>
              <a:t>Enjoy making your own tessellations!</a:t>
            </a:r>
            <a:br>
              <a:rPr lang="en-GB" b="0"/>
            </a:br>
            <a:r>
              <a:rPr lang="en-GB" b="0"/>
              <a:t/>
            </a:r>
            <a:br>
              <a:rPr lang="en-GB" b="0"/>
            </a:br>
            <a:r>
              <a:rPr lang="en-GB" b="0"/>
              <a:t/>
            </a:r>
            <a:br>
              <a:rPr lang="en-GB" b="0"/>
            </a:br>
            <a:r>
              <a:rPr lang="en-GB" sz="2800" b="0"/>
              <a:t>END OF PRESENTATION</a:t>
            </a:r>
            <a:endParaRPr lang="en-GB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Tessellation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If many copies of a shape can be used to cover a surface, without leaving any gaps between them, then we say that the shape will </a:t>
            </a:r>
            <a:r>
              <a:rPr lang="en-GB" i="1"/>
              <a:t>tessellate</a:t>
            </a:r>
            <a:r>
              <a:rPr lang="en-GB"/>
              <a:t>.</a:t>
            </a:r>
          </a:p>
          <a:p>
            <a:r>
              <a:rPr lang="en-GB"/>
              <a:t>The pattern that is formed is called a </a:t>
            </a:r>
            <a:r>
              <a:rPr lang="en-GB" i="1"/>
              <a:t>tessellation.</a:t>
            </a:r>
            <a:endParaRPr lang="en-GB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685800"/>
          </a:xfrm>
        </p:spPr>
        <p:txBody>
          <a:bodyPr/>
          <a:lstStyle/>
          <a:p>
            <a:r>
              <a:rPr lang="en-US"/>
              <a:t>Pentominoes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447800"/>
            <a:ext cx="8001000" cy="10668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/>
              <a:t>A pentomino is made out of five squares that are connected along at least one edge.</a:t>
            </a:r>
          </a:p>
          <a:p>
            <a:pPr marL="0" indent="0">
              <a:buFontTx/>
              <a:buNone/>
            </a:pPr>
            <a:endParaRPr lang="en-US"/>
          </a:p>
          <a:p>
            <a:pPr marL="0" indent="0">
              <a:buFontTx/>
              <a:buNone/>
            </a:pPr>
            <a:endParaRPr lang="en-US"/>
          </a:p>
        </p:txBody>
      </p:sp>
      <p:grpSp>
        <p:nvGrpSpPr>
          <p:cNvPr id="137225" name="Group 9"/>
          <p:cNvGrpSpPr>
            <a:grpSpLocks/>
          </p:cNvGrpSpPr>
          <p:nvPr/>
        </p:nvGrpSpPr>
        <p:grpSpPr bwMode="auto">
          <a:xfrm>
            <a:off x="1143000" y="3581400"/>
            <a:ext cx="1143000" cy="1143000"/>
            <a:chOff x="4224" y="1968"/>
            <a:chExt cx="720" cy="720"/>
          </a:xfrm>
        </p:grpSpPr>
        <p:sp>
          <p:nvSpPr>
            <p:cNvPr id="137220" name="Rectangle 4"/>
            <p:cNvSpPr>
              <a:spLocks noChangeArrowheads="1"/>
            </p:cNvSpPr>
            <p:nvPr/>
          </p:nvSpPr>
          <p:spPr bwMode="auto">
            <a:xfrm>
              <a:off x="4704" y="2208"/>
              <a:ext cx="240" cy="24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21" name="Rectangle 5"/>
            <p:cNvSpPr>
              <a:spLocks noChangeArrowheads="1"/>
            </p:cNvSpPr>
            <p:nvPr/>
          </p:nvSpPr>
          <p:spPr bwMode="auto">
            <a:xfrm>
              <a:off x="4704" y="1968"/>
              <a:ext cx="240" cy="24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22" name="Rectangle 6"/>
            <p:cNvSpPr>
              <a:spLocks noChangeArrowheads="1"/>
            </p:cNvSpPr>
            <p:nvPr/>
          </p:nvSpPr>
          <p:spPr bwMode="auto">
            <a:xfrm>
              <a:off x="4464" y="2208"/>
              <a:ext cx="240" cy="24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23" name="Rectangle 7"/>
            <p:cNvSpPr>
              <a:spLocks noChangeArrowheads="1"/>
            </p:cNvSpPr>
            <p:nvPr/>
          </p:nvSpPr>
          <p:spPr bwMode="auto">
            <a:xfrm>
              <a:off x="4224" y="2208"/>
              <a:ext cx="240" cy="24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24" name="Rectangle 8"/>
            <p:cNvSpPr>
              <a:spLocks noChangeArrowheads="1"/>
            </p:cNvSpPr>
            <p:nvPr/>
          </p:nvSpPr>
          <p:spPr bwMode="auto">
            <a:xfrm>
              <a:off x="4704" y="2448"/>
              <a:ext cx="240" cy="24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37227" name="Text Box 11"/>
          <p:cNvSpPr txBox="1">
            <a:spLocks noChangeArrowheads="1"/>
          </p:cNvSpPr>
          <p:nvPr/>
        </p:nvSpPr>
        <p:spPr bwMode="auto">
          <a:xfrm>
            <a:off x="5105400" y="2590800"/>
            <a:ext cx="3429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These are NOT pentominoes.</a:t>
            </a:r>
          </a:p>
        </p:txBody>
      </p:sp>
      <p:sp>
        <p:nvSpPr>
          <p:cNvPr id="137228" name="Text Box 12"/>
          <p:cNvSpPr txBox="1">
            <a:spLocks noChangeArrowheads="1"/>
          </p:cNvSpPr>
          <p:nvPr/>
        </p:nvSpPr>
        <p:spPr bwMode="auto">
          <a:xfrm>
            <a:off x="609600" y="2590800"/>
            <a:ext cx="3352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Here is an example of a pentomino.</a:t>
            </a:r>
          </a:p>
        </p:txBody>
      </p:sp>
      <p:grpSp>
        <p:nvGrpSpPr>
          <p:cNvPr id="137240" name="Group 24"/>
          <p:cNvGrpSpPr>
            <a:grpSpLocks/>
          </p:cNvGrpSpPr>
          <p:nvPr/>
        </p:nvGrpSpPr>
        <p:grpSpPr bwMode="auto">
          <a:xfrm>
            <a:off x="4572000" y="3733800"/>
            <a:ext cx="1371600" cy="762000"/>
            <a:chOff x="3024" y="2688"/>
            <a:chExt cx="864" cy="480"/>
          </a:xfrm>
        </p:grpSpPr>
        <p:sp>
          <p:nvSpPr>
            <p:cNvPr id="137229" name="Rectangle 13"/>
            <p:cNvSpPr>
              <a:spLocks noChangeArrowheads="1"/>
            </p:cNvSpPr>
            <p:nvPr/>
          </p:nvSpPr>
          <p:spPr bwMode="auto">
            <a:xfrm>
              <a:off x="3024" y="2688"/>
              <a:ext cx="240" cy="24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30" name="Rectangle 14"/>
            <p:cNvSpPr>
              <a:spLocks noChangeArrowheads="1"/>
            </p:cNvSpPr>
            <p:nvPr/>
          </p:nvSpPr>
          <p:spPr bwMode="auto">
            <a:xfrm>
              <a:off x="3264" y="2688"/>
              <a:ext cx="240" cy="24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31" name="Rectangle 15"/>
            <p:cNvSpPr>
              <a:spLocks noChangeArrowheads="1"/>
            </p:cNvSpPr>
            <p:nvPr/>
          </p:nvSpPr>
          <p:spPr bwMode="auto">
            <a:xfrm>
              <a:off x="3168" y="2928"/>
              <a:ext cx="240" cy="24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32" name="Rectangle 16"/>
            <p:cNvSpPr>
              <a:spLocks noChangeArrowheads="1"/>
            </p:cNvSpPr>
            <p:nvPr/>
          </p:nvSpPr>
          <p:spPr bwMode="auto">
            <a:xfrm>
              <a:off x="3408" y="2928"/>
              <a:ext cx="240" cy="24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33" name="Rectangle 17"/>
            <p:cNvSpPr>
              <a:spLocks noChangeArrowheads="1"/>
            </p:cNvSpPr>
            <p:nvPr/>
          </p:nvSpPr>
          <p:spPr bwMode="auto">
            <a:xfrm>
              <a:off x="3648" y="2928"/>
              <a:ext cx="240" cy="24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37241" name="Group 25"/>
          <p:cNvGrpSpPr>
            <a:grpSpLocks/>
          </p:cNvGrpSpPr>
          <p:nvPr/>
        </p:nvGrpSpPr>
        <p:grpSpPr bwMode="auto">
          <a:xfrm>
            <a:off x="6553200" y="3733800"/>
            <a:ext cx="1905000" cy="762000"/>
            <a:chOff x="4320" y="2784"/>
            <a:chExt cx="1200" cy="480"/>
          </a:xfrm>
        </p:grpSpPr>
        <p:sp>
          <p:nvSpPr>
            <p:cNvPr id="137234" name="Rectangle 18"/>
            <p:cNvSpPr>
              <a:spLocks noChangeArrowheads="1"/>
            </p:cNvSpPr>
            <p:nvPr/>
          </p:nvSpPr>
          <p:spPr bwMode="auto">
            <a:xfrm>
              <a:off x="4560" y="3024"/>
              <a:ext cx="240" cy="24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35" name="Rectangle 19"/>
            <p:cNvSpPr>
              <a:spLocks noChangeArrowheads="1"/>
            </p:cNvSpPr>
            <p:nvPr/>
          </p:nvSpPr>
          <p:spPr bwMode="auto">
            <a:xfrm>
              <a:off x="4320" y="3024"/>
              <a:ext cx="240" cy="24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36" name="Rectangle 20"/>
            <p:cNvSpPr>
              <a:spLocks noChangeArrowheads="1"/>
            </p:cNvSpPr>
            <p:nvPr/>
          </p:nvSpPr>
          <p:spPr bwMode="auto">
            <a:xfrm>
              <a:off x="5040" y="2784"/>
              <a:ext cx="240" cy="24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37" name="Rectangle 21"/>
            <p:cNvSpPr>
              <a:spLocks noChangeArrowheads="1"/>
            </p:cNvSpPr>
            <p:nvPr/>
          </p:nvSpPr>
          <p:spPr bwMode="auto">
            <a:xfrm>
              <a:off x="4800" y="2784"/>
              <a:ext cx="240" cy="24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238" name="Rectangle 22"/>
            <p:cNvSpPr>
              <a:spLocks noChangeArrowheads="1"/>
            </p:cNvSpPr>
            <p:nvPr/>
          </p:nvSpPr>
          <p:spPr bwMode="auto">
            <a:xfrm>
              <a:off x="5280" y="2784"/>
              <a:ext cx="240" cy="240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37239" name="Text Box 23"/>
          <p:cNvSpPr txBox="1">
            <a:spLocks noChangeArrowheads="1"/>
          </p:cNvSpPr>
          <p:nvPr/>
        </p:nvSpPr>
        <p:spPr bwMode="auto">
          <a:xfrm>
            <a:off x="533400" y="4876800"/>
            <a:ext cx="815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How many different pentominoes can you find?</a:t>
            </a:r>
          </a:p>
        </p:txBody>
      </p:sp>
      <p:sp>
        <p:nvSpPr>
          <p:cNvPr id="137242" name="Text Box 26"/>
          <p:cNvSpPr txBox="1">
            <a:spLocks noChangeArrowheads="1"/>
          </p:cNvSpPr>
          <p:nvPr/>
        </p:nvSpPr>
        <p:spPr bwMode="auto">
          <a:xfrm>
            <a:off x="533400" y="5486400"/>
            <a:ext cx="815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  <a:hlinkClick r:id="rId2" action="ppaction://hlinksldjump"/>
              </a:rPr>
              <a:t>Click here</a:t>
            </a:r>
            <a:r>
              <a:rPr lang="en-US" sz="2800">
                <a:latin typeface="Arial" charset="0"/>
              </a:rPr>
              <a:t> to return to the Tessellations.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7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27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7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3" presetClass="entr" presetSubtype="28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7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7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28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7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7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7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7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 build="p" autoUpdateAnimBg="0"/>
      <p:bldP spid="137227" grpId="0" autoUpdateAnimBg="0"/>
      <p:bldP spid="137228" grpId="0" autoUpdateAnimBg="0"/>
      <p:bldP spid="137239" grpId="0" autoUpdateAnimBg="0"/>
      <p:bldP spid="137242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685800"/>
          </a:xfrm>
        </p:spPr>
        <p:txBody>
          <a:bodyPr/>
          <a:lstStyle/>
          <a:p>
            <a:r>
              <a:rPr lang="en-US"/>
              <a:t>7-Pin Polygons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95400"/>
            <a:ext cx="6456363" cy="62547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/>
              <a:t>Here is an arrangement of 7 pins.</a:t>
            </a:r>
          </a:p>
        </p:txBody>
      </p:sp>
      <p:sp>
        <p:nvSpPr>
          <p:cNvPr id="140299" name="Text Box 11"/>
          <p:cNvSpPr txBox="1">
            <a:spLocks noChangeArrowheads="1"/>
          </p:cNvSpPr>
          <p:nvPr/>
        </p:nvSpPr>
        <p:spPr bwMode="auto">
          <a:xfrm>
            <a:off x="533400" y="2863850"/>
            <a:ext cx="7848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Here are some examples of 7-pin polygons.</a:t>
            </a:r>
          </a:p>
        </p:txBody>
      </p:sp>
      <p:sp>
        <p:nvSpPr>
          <p:cNvPr id="140312" name="Text Box 24"/>
          <p:cNvSpPr txBox="1">
            <a:spLocks noChangeArrowheads="1"/>
          </p:cNvSpPr>
          <p:nvPr/>
        </p:nvSpPr>
        <p:spPr bwMode="auto">
          <a:xfrm>
            <a:off x="533400" y="4876800"/>
            <a:ext cx="815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How many different 7-pin polygons can you find?</a:t>
            </a:r>
          </a:p>
        </p:txBody>
      </p:sp>
      <p:sp>
        <p:nvSpPr>
          <p:cNvPr id="140313" name="Text Box 25"/>
          <p:cNvSpPr txBox="1">
            <a:spLocks noChangeArrowheads="1"/>
          </p:cNvSpPr>
          <p:nvPr/>
        </p:nvSpPr>
        <p:spPr bwMode="auto">
          <a:xfrm>
            <a:off x="533400" y="5486400"/>
            <a:ext cx="815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  <a:hlinkClick r:id="rId2" action="ppaction://hlinksldjump"/>
              </a:rPr>
              <a:t>Click here</a:t>
            </a:r>
            <a:r>
              <a:rPr lang="en-US" sz="2800">
                <a:latin typeface="Arial" charset="0"/>
              </a:rPr>
              <a:t> to return to the Tessellations.</a:t>
            </a:r>
          </a:p>
        </p:txBody>
      </p:sp>
      <p:pic>
        <p:nvPicPr>
          <p:cNvPr id="140314" name="Picture 26" descr="E:\My Documents\My Web Site\buttons and clipart\tessellation stuff\7pin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3913" y="1295400"/>
            <a:ext cx="1697037" cy="1697038"/>
          </a:xfrm>
          <a:prstGeom prst="rect">
            <a:avLst/>
          </a:prstGeom>
          <a:noFill/>
        </p:spPr>
      </p:pic>
      <p:sp>
        <p:nvSpPr>
          <p:cNvPr id="140315" name="Rectangle 27"/>
          <p:cNvSpPr>
            <a:spLocks noChangeArrowheads="1"/>
          </p:cNvSpPr>
          <p:nvPr/>
        </p:nvSpPr>
        <p:spPr bwMode="auto">
          <a:xfrm>
            <a:off x="533400" y="1920875"/>
            <a:ext cx="645636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800">
                <a:latin typeface="Arial" charset="0"/>
              </a:rPr>
              <a:t>A 7-pin polygon is a closed shape with straight sides with corners on the pins.</a:t>
            </a:r>
          </a:p>
        </p:txBody>
      </p:sp>
      <p:pic>
        <p:nvPicPr>
          <p:cNvPr id="140316" name="Picture 28" descr="C:\My Documents\Richard's Docs\My Web Site\buttons and clipart\7p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3657600"/>
            <a:ext cx="952500" cy="942975"/>
          </a:xfrm>
          <a:prstGeom prst="rect">
            <a:avLst/>
          </a:prstGeom>
          <a:noFill/>
        </p:spPr>
      </p:pic>
      <p:pic>
        <p:nvPicPr>
          <p:cNvPr id="140317" name="Picture 29" descr="C:\My Documents\Richard's Docs\My Web Site\buttons and clipart\7p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2400" y="3657600"/>
            <a:ext cx="952500" cy="952500"/>
          </a:xfrm>
          <a:prstGeom prst="rect">
            <a:avLst/>
          </a:prstGeom>
          <a:noFill/>
        </p:spPr>
      </p:pic>
      <p:pic>
        <p:nvPicPr>
          <p:cNvPr id="140318" name="Picture 30" descr="C:\My Documents\Richard's Docs\My Web Site\buttons and clipart\7p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00800" y="3657600"/>
            <a:ext cx="952500" cy="9525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0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0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0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0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0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0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0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0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0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0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 build="p" autoUpdateAnimBg="0"/>
      <p:bldP spid="140299" grpId="0" autoUpdateAnimBg="0"/>
      <p:bldP spid="140312" grpId="0" autoUpdateAnimBg="0"/>
      <p:bldP spid="140313" grpId="0" autoUpdateAnimBg="0"/>
      <p:bldP spid="140315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219200"/>
            <a:ext cx="7772400" cy="2743200"/>
          </a:xfrm>
        </p:spPr>
        <p:txBody>
          <a:bodyPr/>
          <a:lstStyle/>
          <a:p>
            <a:r>
              <a:rPr lang="en-GB" b="0"/>
              <a:t>Enjoy making your own tessellations!</a:t>
            </a:r>
            <a:br>
              <a:rPr lang="en-GB" b="0"/>
            </a:br>
            <a:r>
              <a:rPr lang="en-GB" b="0"/>
              <a:t/>
            </a:r>
            <a:br>
              <a:rPr lang="en-GB" b="0"/>
            </a:br>
            <a:r>
              <a:rPr lang="en-GB" b="0"/>
              <a:t/>
            </a:r>
            <a:br>
              <a:rPr lang="en-GB" b="0"/>
            </a:br>
            <a:r>
              <a:rPr lang="en-GB" sz="2800" b="0"/>
              <a:t>END OF PRESENTATION</a:t>
            </a:r>
            <a:endParaRPr lang="en-GB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Tessellations all around us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8913" y="2032000"/>
            <a:ext cx="8739187" cy="631825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/>
              <a:t>Look for tessellations in walls, patios and pavements.</a:t>
            </a:r>
          </a:p>
        </p:txBody>
      </p:sp>
      <p:pic>
        <p:nvPicPr>
          <p:cNvPr id="133124" name="Picture 4" descr="C:\WINDOWS\Desktop\New Folder\one squar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913" y="2782888"/>
            <a:ext cx="4335462" cy="3163887"/>
          </a:xfrm>
          <a:prstGeom prst="rect">
            <a:avLst/>
          </a:prstGeom>
          <a:noFill/>
        </p:spPr>
      </p:pic>
      <p:pic>
        <p:nvPicPr>
          <p:cNvPr id="133125" name="Picture 5" descr="C:\WINDOWS\Desktop\New Folder\wall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0113" y="2782888"/>
            <a:ext cx="4217987" cy="316388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Tessellations all around us</a:t>
            </a:r>
          </a:p>
        </p:txBody>
      </p:sp>
      <p:sp>
        <p:nvSpPr>
          <p:cNvPr id="134149" name="Text Box 5"/>
          <p:cNvSpPr txBox="1">
            <a:spLocks noChangeArrowheads="1"/>
          </p:cNvSpPr>
          <p:nvPr/>
        </p:nvSpPr>
        <p:spPr bwMode="auto">
          <a:xfrm>
            <a:off x="182563" y="2060575"/>
            <a:ext cx="45275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Common shapes can be arranged in unusual ways</a:t>
            </a:r>
          </a:p>
        </p:txBody>
      </p:sp>
      <p:sp>
        <p:nvSpPr>
          <p:cNvPr id="134150" name="Text Box 6"/>
          <p:cNvSpPr txBox="1">
            <a:spLocks noChangeArrowheads="1"/>
          </p:cNvSpPr>
          <p:nvPr/>
        </p:nvSpPr>
        <p:spPr bwMode="auto">
          <a:xfrm>
            <a:off x="4930775" y="2043113"/>
            <a:ext cx="39941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Arial" charset="0"/>
              </a:rPr>
              <a:t>Sometimes an unusual shape will tessellate</a:t>
            </a:r>
          </a:p>
        </p:txBody>
      </p:sp>
      <p:pic>
        <p:nvPicPr>
          <p:cNvPr id="134151" name="Picture 7" descr="C:\WINDOWS\Desktop\New Folder\zigza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0113" y="3087688"/>
            <a:ext cx="4214812" cy="3055937"/>
          </a:xfrm>
          <a:prstGeom prst="rect">
            <a:avLst/>
          </a:prstGeom>
          <a:noFill/>
        </p:spPr>
      </p:pic>
      <p:pic>
        <p:nvPicPr>
          <p:cNvPr id="134152" name="Picture 8" descr="C:\WINDOWS\Desktop\New Folder\pat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563" y="3087688"/>
            <a:ext cx="4303712" cy="305593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9" grpId="0" autoUpdateAnimBg="0"/>
      <p:bldP spid="134150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Tessellations all around us</a:t>
            </a:r>
          </a:p>
        </p:txBody>
      </p:sp>
      <p:sp>
        <p:nvSpPr>
          <p:cNvPr id="135171" name="Text Box 3"/>
          <p:cNvSpPr txBox="1">
            <a:spLocks noChangeArrowheads="1"/>
          </p:cNvSpPr>
          <p:nvPr/>
        </p:nvSpPr>
        <p:spPr bwMode="auto">
          <a:xfrm>
            <a:off x="152400" y="1944688"/>
            <a:ext cx="8839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latin typeface="Arial" charset="0"/>
              </a:rPr>
              <a:t>Sometimes 2 or more different shapes will tessellate.</a:t>
            </a:r>
          </a:p>
        </p:txBody>
      </p:sp>
      <p:pic>
        <p:nvPicPr>
          <p:cNvPr id="135174" name="Picture 6" descr="C:\WINDOWS\Desktop\New Folder\hex and squares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2895600"/>
            <a:ext cx="4267200" cy="2733675"/>
          </a:xfrm>
          <a:prstGeom prst="rect">
            <a:avLst/>
          </a:prstGeom>
          <a:noFill/>
        </p:spPr>
      </p:pic>
      <p:pic>
        <p:nvPicPr>
          <p:cNvPr id="135176" name="Picture 8" descr="C:\WINDOWS\Desktop\New Folder\rect and squares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895600"/>
            <a:ext cx="4279900" cy="27432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Tessellation with Pentominoes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ct val="50000"/>
              </a:spcAft>
            </a:pPr>
            <a:r>
              <a:rPr lang="en-US"/>
              <a:t>If you don’t know what a pentomino is, then </a:t>
            </a:r>
            <a:r>
              <a:rPr lang="en-US">
                <a:hlinkClick r:id="rId2" action="ppaction://hlinksldjump"/>
              </a:rPr>
              <a:t>click here.</a:t>
            </a:r>
            <a:endParaRPr lang="en-US"/>
          </a:p>
          <a:p>
            <a:pPr>
              <a:spcAft>
                <a:spcPct val="50000"/>
              </a:spcAft>
            </a:pPr>
            <a:r>
              <a:rPr lang="en-US"/>
              <a:t>If you have done the pentominoes activity before, then you will know what a pentomino is and how many different pentominoes there are.</a:t>
            </a:r>
          </a:p>
          <a:p>
            <a:pPr>
              <a:spcAft>
                <a:spcPct val="50000"/>
              </a:spcAft>
            </a:pPr>
            <a:r>
              <a:rPr lang="en-US"/>
              <a:t>Here they are ...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219200"/>
          </a:xfrm>
        </p:spPr>
        <p:txBody>
          <a:bodyPr/>
          <a:lstStyle/>
          <a:p>
            <a:r>
              <a:rPr lang="en-GB"/>
              <a:t>Tessellation with Pentominoes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5257800"/>
            <a:ext cx="7772400" cy="541338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GB"/>
              <a:t>Which Pentominoes will tessellate?</a:t>
            </a:r>
          </a:p>
        </p:txBody>
      </p:sp>
      <p:pic>
        <p:nvPicPr>
          <p:cNvPr id="122884" name="Picture 4" descr="C:\My Documents\Richard\My Web site\buttons and clipart\pentominoes\pent1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8050" y="2427288"/>
            <a:ext cx="1066800" cy="228600"/>
          </a:xfrm>
          <a:prstGeom prst="rect">
            <a:avLst/>
          </a:prstGeom>
          <a:noFill/>
        </p:spPr>
      </p:pic>
      <p:pic>
        <p:nvPicPr>
          <p:cNvPr id="122885" name="Picture 5" descr="C:\My Documents\Richard\My Web site\buttons and clipart\pentominoes\pent2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6450" y="2203450"/>
            <a:ext cx="647700" cy="647700"/>
          </a:xfrm>
          <a:prstGeom prst="rect">
            <a:avLst/>
          </a:prstGeom>
          <a:noFill/>
        </p:spPr>
      </p:pic>
      <p:pic>
        <p:nvPicPr>
          <p:cNvPr id="122886" name="Picture 6" descr="C:\My Documents\Richard\My Web site\buttons and clipart\pentominoes\pent3r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95613" y="2298700"/>
            <a:ext cx="857250" cy="438150"/>
          </a:xfrm>
          <a:prstGeom prst="rect">
            <a:avLst/>
          </a:prstGeom>
          <a:noFill/>
        </p:spPr>
      </p:pic>
      <p:pic>
        <p:nvPicPr>
          <p:cNvPr id="122887" name="Picture 7" descr="C:\My Documents\Richard\My Web site\buttons and clipart\pentominoes\pent4y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84763" y="2217738"/>
            <a:ext cx="647700" cy="647700"/>
          </a:xfrm>
          <a:prstGeom prst="rect">
            <a:avLst/>
          </a:prstGeom>
          <a:noFill/>
        </p:spPr>
      </p:pic>
      <p:pic>
        <p:nvPicPr>
          <p:cNvPr id="122888" name="Picture 8" descr="C:\My Documents\Richard\My Web site\buttons and clipart\pentominoes\pent5b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3363" y="3286125"/>
            <a:ext cx="438150" cy="647700"/>
          </a:xfrm>
          <a:prstGeom prst="rect">
            <a:avLst/>
          </a:prstGeom>
          <a:noFill/>
        </p:spPr>
      </p:pic>
      <p:pic>
        <p:nvPicPr>
          <p:cNvPr id="122889" name="Picture 9" descr="C:\My Documents\Richard\My Web site\buttons and clipart\pentominoes\pent6g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0575" y="3287713"/>
            <a:ext cx="647700" cy="647700"/>
          </a:xfrm>
          <a:prstGeom prst="rect">
            <a:avLst/>
          </a:prstGeom>
          <a:noFill/>
        </p:spPr>
      </p:pic>
      <p:pic>
        <p:nvPicPr>
          <p:cNvPr id="122890" name="Picture 10" descr="C:\My Documents\Richard\My Web site\buttons and clipart\pentominoes\pent7r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56150" y="3417888"/>
            <a:ext cx="857250" cy="438150"/>
          </a:xfrm>
          <a:prstGeom prst="rect">
            <a:avLst/>
          </a:prstGeom>
          <a:noFill/>
        </p:spPr>
      </p:pic>
      <p:pic>
        <p:nvPicPr>
          <p:cNvPr id="122891" name="Picture 11" descr="C:\My Documents\Richard\My Web site\buttons and clipart\pentominoes\pent8y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16763" y="3340100"/>
            <a:ext cx="647700" cy="647700"/>
          </a:xfrm>
          <a:prstGeom prst="rect">
            <a:avLst/>
          </a:prstGeom>
          <a:noFill/>
        </p:spPr>
      </p:pic>
      <p:pic>
        <p:nvPicPr>
          <p:cNvPr id="122892" name="Picture 12" descr="C:\My Documents\Richard\My Web site\buttons and clipart\pentominoes\9blue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86625" y="4554538"/>
            <a:ext cx="647700" cy="438150"/>
          </a:xfrm>
          <a:prstGeom prst="rect">
            <a:avLst/>
          </a:prstGeom>
          <a:noFill/>
        </p:spPr>
      </p:pic>
      <p:pic>
        <p:nvPicPr>
          <p:cNvPr id="122893" name="Picture 13" descr="C:\My Documents\Richard\My Web site\buttons and clipart\pentominoes\pent10g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03800" y="4433888"/>
            <a:ext cx="647700" cy="647700"/>
          </a:xfrm>
          <a:prstGeom prst="rect">
            <a:avLst/>
          </a:prstGeom>
          <a:noFill/>
        </p:spPr>
      </p:pic>
      <p:pic>
        <p:nvPicPr>
          <p:cNvPr id="122894" name="Picture 14" descr="C:\My Documents\Richard\My Web site\buttons and clipart\pentominoes\pent11r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04863" y="4630738"/>
            <a:ext cx="857250" cy="438150"/>
          </a:xfrm>
          <a:prstGeom prst="rect">
            <a:avLst/>
          </a:prstGeom>
          <a:noFill/>
        </p:spPr>
      </p:pic>
      <p:pic>
        <p:nvPicPr>
          <p:cNvPr id="122895" name="Picture 15" descr="C:\My Documents\Richard\My Web site\buttons and clipart\pentominoes\pent12y.gi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049588" y="4476750"/>
            <a:ext cx="647700" cy="647700"/>
          </a:xfrm>
          <a:prstGeom prst="rect">
            <a:avLst/>
          </a:prstGeom>
          <a:noFill/>
        </p:spPr>
      </p:pic>
      <p:sp>
        <p:nvSpPr>
          <p:cNvPr id="122896" name="Rectangle 16"/>
          <p:cNvSpPr>
            <a:spLocks noChangeArrowheads="1"/>
          </p:cNvSpPr>
          <p:nvPr/>
        </p:nvSpPr>
        <p:spPr bwMode="auto">
          <a:xfrm>
            <a:off x="762000" y="5791200"/>
            <a:ext cx="777240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GB" sz="2800">
                <a:latin typeface="Arial" charset="0"/>
              </a:rPr>
              <a:t>Here is one example to get you started….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3" presetClass="entr" presetSubtype="52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3" presetClass="entr" presetSubtype="52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3" presetClass="entr" presetSubtype="52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3" presetClass="entr" presetSubtype="52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3" presetClass="entr" presetSubtype="52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2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3" presetClass="entr" presetSubtype="52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2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23" presetClass="entr" presetSubtype="52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23" presetClass="entr" presetSubtype="52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2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0"/>
                            </p:stCondLst>
                            <p:childTnLst>
                              <p:par>
                                <p:cTn id="68" presetID="23" presetClass="entr" presetSubtype="52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23" presetClass="entr" presetSubtype="52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500"/>
                            </p:stCondLst>
                            <p:childTnLst>
                              <p:par>
                                <p:cTn id="82" presetID="23" presetClass="entr" presetSubtype="52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2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22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 build="p" autoUpdateAnimBg="0"/>
      <p:bldP spid="122896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219200"/>
          </a:xfrm>
        </p:spPr>
        <p:txBody>
          <a:bodyPr/>
          <a:lstStyle/>
          <a:p>
            <a:r>
              <a:rPr lang="en-GB"/>
              <a:t>Tessellation with Pentominoes</a:t>
            </a:r>
          </a:p>
        </p:txBody>
      </p:sp>
      <p:pic>
        <p:nvPicPr>
          <p:cNvPr id="138258" name="Picture 18" descr="E:\My Documents\My Web Site\buttons and clipart\pentominoes\pent10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675" y="1952625"/>
            <a:ext cx="1033463" cy="1033463"/>
          </a:xfrm>
          <a:prstGeom prst="rect">
            <a:avLst/>
          </a:prstGeom>
          <a:noFill/>
        </p:spPr>
      </p:pic>
      <p:pic>
        <p:nvPicPr>
          <p:cNvPr id="138259" name="Picture 19" descr="E:\My Documents\My Web Site\buttons and clipart\pentominoes\pent10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61288" y="3981450"/>
            <a:ext cx="1033462" cy="1033463"/>
          </a:xfrm>
          <a:prstGeom prst="rect">
            <a:avLst/>
          </a:prstGeom>
          <a:noFill/>
        </p:spPr>
      </p:pic>
      <p:pic>
        <p:nvPicPr>
          <p:cNvPr id="138261" name="Picture 21" descr="E:\My Documents\My Web Site\buttons and clipart\pentominoes\pent10g r18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13625" y="3000375"/>
            <a:ext cx="1028700" cy="1028700"/>
          </a:xfrm>
          <a:prstGeom prst="rect">
            <a:avLst/>
          </a:prstGeom>
          <a:noFill/>
        </p:spPr>
      </p:pic>
      <p:pic>
        <p:nvPicPr>
          <p:cNvPr id="138262" name="Picture 22" descr="E:\My Documents\My Web Site\buttons and clipart\pentominoes\pent10r r18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29538" y="2343150"/>
            <a:ext cx="1028700" cy="1028700"/>
          </a:xfrm>
          <a:prstGeom prst="rect">
            <a:avLst/>
          </a:prstGeom>
          <a:noFill/>
        </p:spPr>
      </p:pic>
      <p:pic>
        <p:nvPicPr>
          <p:cNvPr id="138263" name="Picture 23" descr="E:\My Documents\My Web Site\buttons and clipart\pentominoes\pent10r r18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32350" y="4913313"/>
            <a:ext cx="1028700" cy="1028700"/>
          </a:xfrm>
          <a:prstGeom prst="rect">
            <a:avLst/>
          </a:prstGeom>
          <a:noFill/>
        </p:spPr>
      </p:pic>
      <p:pic>
        <p:nvPicPr>
          <p:cNvPr id="138264" name="Picture 24" descr="E:\My Documents\My Web Site\buttons and clipart\pentominoes\pent10r r18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65763" y="3640138"/>
            <a:ext cx="1028700" cy="1028700"/>
          </a:xfrm>
          <a:prstGeom prst="rect">
            <a:avLst/>
          </a:prstGeom>
          <a:noFill/>
        </p:spPr>
      </p:pic>
      <p:pic>
        <p:nvPicPr>
          <p:cNvPr id="138265" name="Picture 25" descr="E:\My Documents\My Web Site\buttons and clipart\pentominoes\pent10r r18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18025" y="2317750"/>
            <a:ext cx="1028700" cy="1028700"/>
          </a:xfrm>
          <a:prstGeom prst="rect">
            <a:avLst/>
          </a:prstGeom>
          <a:noFill/>
        </p:spPr>
      </p:pic>
      <p:pic>
        <p:nvPicPr>
          <p:cNvPr id="138266" name="Picture 26" descr="E:\My Documents\My Web Site\buttons and clipart\pentominoes\pent10r r18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9213" y="3605213"/>
            <a:ext cx="1028700" cy="1028700"/>
          </a:xfrm>
          <a:prstGeom prst="rect">
            <a:avLst/>
          </a:prstGeom>
          <a:noFill/>
        </p:spPr>
      </p:pic>
      <p:pic>
        <p:nvPicPr>
          <p:cNvPr id="138267" name="Picture 27" descr="E:\My Documents\My Web Site\buttons and clipart\pentominoes\pent10g r18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2986088"/>
            <a:ext cx="1028700" cy="1028700"/>
          </a:xfrm>
          <a:prstGeom prst="rect">
            <a:avLst/>
          </a:prstGeom>
          <a:noFill/>
        </p:spPr>
      </p:pic>
      <p:pic>
        <p:nvPicPr>
          <p:cNvPr id="138268" name="Picture 28" descr="E:\My Documents\My Web Site\buttons and clipart\pentominoes\pent10g r18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1713" y="4259263"/>
            <a:ext cx="1028700" cy="1028700"/>
          </a:xfrm>
          <a:prstGeom prst="rect">
            <a:avLst/>
          </a:prstGeom>
          <a:noFill/>
        </p:spPr>
      </p:pic>
      <p:pic>
        <p:nvPicPr>
          <p:cNvPr id="138269" name="Picture 29" descr="E:\My Documents\My Web Site\buttons and clipart\pentominoes\pent10g r18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7788" y="4292600"/>
            <a:ext cx="1028700" cy="1028700"/>
          </a:xfrm>
          <a:prstGeom prst="rect">
            <a:avLst/>
          </a:prstGeom>
          <a:noFill/>
        </p:spPr>
      </p:pic>
      <p:pic>
        <p:nvPicPr>
          <p:cNvPr id="138270" name="Picture 30" descr="E:\My Documents\My Web Site\buttons and clipart\pentominoes\pent10g r18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81475" y="2968625"/>
            <a:ext cx="1028700" cy="1028700"/>
          </a:xfrm>
          <a:prstGeom prst="rect">
            <a:avLst/>
          </a:prstGeom>
          <a:noFill/>
        </p:spPr>
      </p:pic>
      <p:pic>
        <p:nvPicPr>
          <p:cNvPr id="138271" name="Picture 31" descr="E:\My Documents\My Web Site\buttons and clipart\pentominoes\pent10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1475" y="4572000"/>
            <a:ext cx="1033463" cy="1033463"/>
          </a:xfrm>
          <a:prstGeom prst="rect">
            <a:avLst/>
          </a:prstGeom>
          <a:noFill/>
        </p:spPr>
      </p:pic>
      <p:pic>
        <p:nvPicPr>
          <p:cNvPr id="138272" name="Picture 32" descr="E:\My Documents\My Web Site\buttons and clipart\pentominoes\pent10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2825" y="3294063"/>
            <a:ext cx="1033463" cy="1033462"/>
          </a:xfrm>
          <a:prstGeom prst="rect">
            <a:avLst/>
          </a:prstGeom>
          <a:noFill/>
        </p:spPr>
      </p:pic>
      <p:pic>
        <p:nvPicPr>
          <p:cNvPr id="138273" name="Picture 33" descr="E:\My Documents\My Web Site\buttons and clipart\pentominoes\pent10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1750" y="1989138"/>
            <a:ext cx="1033463" cy="1033462"/>
          </a:xfrm>
          <a:prstGeom prst="rect">
            <a:avLst/>
          </a:prstGeom>
          <a:noFill/>
        </p:spPr>
      </p:pic>
      <p:pic>
        <p:nvPicPr>
          <p:cNvPr id="138274" name="Picture 34" descr="E:\My Documents\My Web Site\buttons and clipart\pentominoes\pent10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3276600"/>
            <a:ext cx="1033463" cy="1033463"/>
          </a:xfrm>
          <a:prstGeom prst="rect">
            <a:avLst/>
          </a:prstGeom>
          <a:noFill/>
        </p:spPr>
      </p:pic>
      <p:pic>
        <p:nvPicPr>
          <p:cNvPr id="138275" name="Picture 35" descr="E:\My Documents\My Web Site\buttons and clipart\pentominoes\pent10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8138" y="3927475"/>
            <a:ext cx="1033462" cy="1033463"/>
          </a:xfrm>
          <a:prstGeom prst="rect">
            <a:avLst/>
          </a:prstGeom>
          <a:noFill/>
        </p:spPr>
      </p:pic>
      <p:pic>
        <p:nvPicPr>
          <p:cNvPr id="138276" name="Picture 36" descr="E:\My Documents\My Web Site\buttons and clipart\pentominoes\pent10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0325" y="2641600"/>
            <a:ext cx="1033463" cy="1033463"/>
          </a:xfrm>
          <a:prstGeom prst="rect">
            <a:avLst/>
          </a:prstGeom>
          <a:noFill/>
        </p:spPr>
      </p:pic>
      <p:pic>
        <p:nvPicPr>
          <p:cNvPr id="138277" name="Picture 37" descr="E:\My Documents\My Web Site\buttons and clipart\pentominoes\pent10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3927475"/>
            <a:ext cx="1033463" cy="1033463"/>
          </a:xfrm>
          <a:prstGeom prst="rect">
            <a:avLst/>
          </a:prstGeom>
          <a:noFill/>
        </p:spPr>
      </p:pic>
      <p:pic>
        <p:nvPicPr>
          <p:cNvPr id="138278" name="Picture 38" descr="E:\My Documents\My Web Site\buttons and clipart\pentominoes\pent10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9488" y="2624138"/>
            <a:ext cx="1033462" cy="1033462"/>
          </a:xfrm>
          <a:prstGeom prst="rect">
            <a:avLst/>
          </a:prstGeom>
          <a:noFill/>
        </p:spPr>
      </p:pic>
      <p:pic>
        <p:nvPicPr>
          <p:cNvPr id="138279" name="Picture 39" descr="E:\My Documents\My Web Site\buttons and clipart\pentominoes\pent10g r18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8288" y="4243388"/>
            <a:ext cx="1028700" cy="1028700"/>
          </a:xfrm>
          <a:prstGeom prst="rect">
            <a:avLst/>
          </a:prstGeom>
          <a:noFill/>
        </p:spPr>
      </p:pic>
      <p:pic>
        <p:nvPicPr>
          <p:cNvPr id="138280" name="Picture 40" descr="E:\My Documents\My Web Site\buttons and clipart\pentominoes\pent10g r18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2936875"/>
            <a:ext cx="1028700" cy="1028700"/>
          </a:xfrm>
          <a:prstGeom prst="rect">
            <a:avLst/>
          </a:prstGeom>
          <a:noFill/>
        </p:spPr>
      </p:pic>
      <p:pic>
        <p:nvPicPr>
          <p:cNvPr id="138281" name="Picture 41" descr="E:\My Documents\My Web Site\buttons and clipart\pentominoes\pent10g r18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33650" y="2952750"/>
            <a:ext cx="1028700" cy="1028700"/>
          </a:xfrm>
          <a:prstGeom prst="rect">
            <a:avLst/>
          </a:prstGeom>
          <a:noFill/>
        </p:spPr>
      </p:pic>
      <p:pic>
        <p:nvPicPr>
          <p:cNvPr id="138282" name="Picture 42" descr="E:\My Documents\My Web Site\buttons and clipart\pentominoes\pent10g r18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82775" y="4264025"/>
            <a:ext cx="1028700" cy="1028700"/>
          </a:xfrm>
          <a:prstGeom prst="rect">
            <a:avLst/>
          </a:prstGeom>
          <a:noFill/>
        </p:spPr>
      </p:pic>
      <p:pic>
        <p:nvPicPr>
          <p:cNvPr id="138283" name="Picture 43" descr="E:\My Documents\My Web Site\buttons and clipart\pentominoes\pent10g r180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72275" y="4322763"/>
            <a:ext cx="1028700" cy="1028700"/>
          </a:xfrm>
          <a:prstGeom prst="rect">
            <a:avLst/>
          </a:prstGeom>
          <a:noFill/>
        </p:spPr>
      </p:pic>
      <p:pic>
        <p:nvPicPr>
          <p:cNvPr id="138284" name="Picture 44" descr="E:\My Documents\My Web Site\buttons and clipart\pentominoes\pent10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0" y="3262313"/>
            <a:ext cx="1033463" cy="1033462"/>
          </a:xfrm>
          <a:prstGeom prst="rect">
            <a:avLst/>
          </a:prstGeom>
          <a:noFill/>
        </p:spPr>
      </p:pic>
      <p:pic>
        <p:nvPicPr>
          <p:cNvPr id="138285" name="Picture 45" descr="E:\My Documents\My Web Site\buttons and clipart\pentominoes\pent10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9525" y="4576763"/>
            <a:ext cx="1033463" cy="1033462"/>
          </a:xfrm>
          <a:prstGeom prst="rect">
            <a:avLst/>
          </a:prstGeom>
          <a:noFill/>
        </p:spPr>
      </p:pic>
      <p:pic>
        <p:nvPicPr>
          <p:cNvPr id="138286" name="Picture 46" descr="E:\My Documents\My Web Site\buttons and clipart\pentominoes\pent10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30963" y="3309938"/>
            <a:ext cx="1033462" cy="1033462"/>
          </a:xfrm>
          <a:prstGeom prst="rect">
            <a:avLst/>
          </a:prstGeom>
          <a:noFill/>
        </p:spPr>
      </p:pic>
      <p:pic>
        <p:nvPicPr>
          <p:cNvPr id="138287" name="Picture 47" descr="E:\My Documents\My Web Site\buttons and clipart\pentominoes\pent10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7713" y="4602163"/>
            <a:ext cx="1033462" cy="1033462"/>
          </a:xfrm>
          <a:prstGeom prst="rect">
            <a:avLst/>
          </a:prstGeom>
          <a:noFill/>
        </p:spPr>
      </p:pic>
      <p:pic>
        <p:nvPicPr>
          <p:cNvPr id="138288" name="Picture 48" descr="E:\My Documents\My Web Site\buttons and clipart\pentominoes\pent10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5763" y="1985963"/>
            <a:ext cx="1033462" cy="1033462"/>
          </a:xfrm>
          <a:prstGeom prst="rect">
            <a:avLst/>
          </a:prstGeom>
          <a:noFill/>
        </p:spPr>
      </p:pic>
      <p:pic>
        <p:nvPicPr>
          <p:cNvPr id="138289" name="Picture 49" descr="E:\My Documents\My Web Site\buttons and clipart\pentominoes\pent10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413" y="2590800"/>
            <a:ext cx="1033462" cy="1033463"/>
          </a:xfrm>
          <a:prstGeom prst="rect">
            <a:avLst/>
          </a:prstGeom>
          <a:noFill/>
        </p:spPr>
      </p:pic>
      <p:pic>
        <p:nvPicPr>
          <p:cNvPr id="138290" name="Picture 50" descr="E:\My Documents\My Web Site\buttons and clipart\pentominoes\pent10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7613" y="3911600"/>
            <a:ext cx="1033462" cy="1033463"/>
          </a:xfrm>
          <a:prstGeom prst="rect">
            <a:avLst/>
          </a:prstGeom>
          <a:noFill/>
        </p:spPr>
      </p:pic>
      <p:pic>
        <p:nvPicPr>
          <p:cNvPr id="138291" name="Picture 51" descr="E:\My Documents\My Web Site\buttons and clipart\pentominoes\pent10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1163" y="2657475"/>
            <a:ext cx="1033462" cy="1033463"/>
          </a:xfrm>
          <a:prstGeom prst="rect">
            <a:avLst/>
          </a:prstGeom>
          <a:noFill/>
        </p:spPr>
      </p:pic>
      <p:pic>
        <p:nvPicPr>
          <p:cNvPr id="138292" name="Picture 52" descr="E:\My Documents\My Web Site\buttons and clipart\pentominoes\pent10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7063" y="2625725"/>
            <a:ext cx="1033462" cy="1033463"/>
          </a:xfrm>
          <a:prstGeom prst="rect">
            <a:avLst/>
          </a:prstGeom>
          <a:noFill/>
        </p:spPr>
      </p:pic>
      <p:pic>
        <p:nvPicPr>
          <p:cNvPr id="138293" name="Picture 53" descr="E:\My Documents\My Web Site\buttons and clipart\pentominoes\pent10y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2988" y="3965575"/>
            <a:ext cx="1033462" cy="1033463"/>
          </a:xfrm>
          <a:prstGeom prst="rect">
            <a:avLst/>
          </a:prstGeom>
          <a:noFill/>
        </p:spPr>
      </p:pic>
      <p:pic>
        <p:nvPicPr>
          <p:cNvPr id="138294" name="Picture 54" descr="E:\My Documents\My Web Site\buttons and clipart\pentominoes\pent10r r18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9325" y="3608388"/>
            <a:ext cx="1028700" cy="1028700"/>
          </a:xfrm>
          <a:prstGeom prst="rect">
            <a:avLst/>
          </a:prstGeom>
          <a:noFill/>
        </p:spPr>
      </p:pic>
      <p:pic>
        <p:nvPicPr>
          <p:cNvPr id="138295" name="Picture 55" descr="E:\My Documents\My Web Site\buttons and clipart\pentominoes\pent10r r18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6275" y="4913313"/>
            <a:ext cx="1028700" cy="1028700"/>
          </a:xfrm>
          <a:prstGeom prst="rect">
            <a:avLst/>
          </a:prstGeom>
          <a:noFill/>
        </p:spPr>
      </p:pic>
      <p:pic>
        <p:nvPicPr>
          <p:cNvPr id="138296" name="Picture 56" descr="E:\My Documents\My Web Site\buttons and clipart\pentominoes\pent10r r18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6838" y="4945063"/>
            <a:ext cx="1028700" cy="1028700"/>
          </a:xfrm>
          <a:prstGeom prst="rect">
            <a:avLst/>
          </a:prstGeom>
          <a:noFill/>
        </p:spPr>
      </p:pic>
      <p:pic>
        <p:nvPicPr>
          <p:cNvPr id="138297" name="Picture 57" descr="E:\My Documents\My Web Site\buttons and clipart\pentominoes\pent10r r18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950" y="3659188"/>
            <a:ext cx="1028700" cy="1028700"/>
          </a:xfrm>
          <a:prstGeom prst="rect">
            <a:avLst/>
          </a:prstGeom>
          <a:noFill/>
        </p:spPr>
      </p:pic>
      <p:pic>
        <p:nvPicPr>
          <p:cNvPr id="138298" name="Picture 58" descr="E:\My Documents\My Web Site\buttons and clipart\pentominoes\pent10r r18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22988" y="2328863"/>
            <a:ext cx="1028700" cy="1028700"/>
          </a:xfrm>
          <a:prstGeom prst="rect">
            <a:avLst/>
          </a:prstGeom>
          <a:noFill/>
        </p:spPr>
      </p:pic>
      <p:pic>
        <p:nvPicPr>
          <p:cNvPr id="138299" name="Picture 59" descr="E:\My Documents\My Web Site\buttons and clipart\pentominoes\pent10r r18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0513" y="4913313"/>
            <a:ext cx="1028700" cy="1028700"/>
          </a:xfrm>
          <a:prstGeom prst="rect">
            <a:avLst/>
          </a:prstGeom>
          <a:noFill/>
        </p:spPr>
      </p:pic>
      <p:pic>
        <p:nvPicPr>
          <p:cNvPr id="138300" name="Picture 60" descr="E:\My Documents\My Web Site\buttons and clipart\pentominoes\pent10r r18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0550" y="3598863"/>
            <a:ext cx="1028700" cy="1028700"/>
          </a:xfrm>
          <a:prstGeom prst="rect">
            <a:avLst/>
          </a:prstGeom>
          <a:noFill/>
        </p:spPr>
      </p:pic>
      <p:pic>
        <p:nvPicPr>
          <p:cNvPr id="138301" name="Picture 61" descr="E:\My Documents\My Web Site\buttons and clipart\pentominoes\pent10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9325" y="1957388"/>
            <a:ext cx="1033463" cy="1033462"/>
          </a:xfrm>
          <a:prstGeom prst="rect">
            <a:avLst/>
          </a:prstGeom>
          <a:noFill/>
        </p:spPr>
      </p:pic>
      <p:pic>
        <p:nvPicPr>
          <p:cNvPr id="138302" name="Picture 62" descr="E:\My Documents\My Web Site\buttons and clipart\pentominoes\pent10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4556125"/>
            <a:ext cx="1033462" cy="1033463"/>
          </a:xfrm>
          <a:prstGeom prst="rect">
            <a:avLst/>
          </a:prstGeom>
          <a:noFill/>
        </p:spPr>
      </p:pic>
      <p:pic>
        <p:nvPicPr>
          <p:cNvPr id="138303" name="Picture 63" descr="E:\My Documents\My Web Site\buttons and clipart\pentominoes\pent10r r18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22375" y="2311400"/>
            <a:ext cx="1028700" cy="1028700"/>
          </a:xfrm>
          <a:prstGeom prst="rect">
            <a:avLst/>
          </a:prstGeom>
          <a:noFill/>
        </p:spPr>
      </p:pic>
      <p:pic>
        <p:nvPicPr>
          <p:cNvPr id="138304" name="Picture 64" descr="E:\My Documents\My Web Site\buttons and clipart\pentominoes\pent10r r180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60675" y="2311400"/>
            <a:ext cx="1028700" cy="1028700"/>
          </a:xfrm>
          <a:prstGeom prst="rect">
            <a:avLst/>
          </a:prstGeom>
          <a:noFill/>
        </p:spPr>
      </p:pic>
      <p:pic>
        <p:nvPicPr>
          <p:cNvPr id="138305" name="Picture 65" descr="E:\My Documents\My Web Site\buttons and clipart\pentominoes\pent10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67550" y="1989138"/>
            <a:ext cx="1033463" cy="1033462"/>
          </a:xfrm>
          <a:prstGeom prst="rect">
            <a:avLst/>
          </a:prstGeom>
          <a:noFill/>
        </p:spPr>
      </p:pic>
      <p:pic>
        <p:nvPicPr>
          <p:cNvPr id="138306" name="Picture 66" descr="E:\My Documents\My Web Site\buttons and clipart\pentominoes\pent10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4738" y="4640263"/>
            <a:ext cx="1033462" cy="103346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38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138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38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138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138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38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138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38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38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3" dur="500"/>
                                        <p:tgtEl>
                                          <p:spTgt spid="138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138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1" dur="500"/>
                                        <p:tgtEl>
                                          <p:spTgt spid="138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138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9" dur="500"/>
                                        <p:tgtEl>
                                          <p:spTgt spid="138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138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7" dur="500"/>
                                        <p:tgtEl>
                                          <p:spTgt spid="138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1" dur="500"/>
                                        <p:tgtEl>
                                          <p:spTgt spid="138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5" dur="500"/>
                                        <p:tgtEl>
                                          <p:spTgt spid="138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9" dur="500"/>
                                        <p:tgtEl>
                                          <p:spTgt spid="138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3" dur="500"/>
                                        <p:tgtEl>
                                          <p:spTgt spid="138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7" dur="500"/>
                                        <p:tgtEl>
                                          <p:spTgt spid="138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1" dur="500"/>
                                        <p:tgtEl>
                                          <p:spTgt spid="138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5" dur="500"/>
                                        <p:tgtEl>
                                          <p:spTgt spid="138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9" dur="500"/>
                                        <p:tgtEl>
                                          <p:spTgt spid="138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3" dur="500"/>
                                        <p:tgtEl>
                                          <p:spTgt spid="138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7" dur="500"/>
                                        <p:tgtEl>
                                          <p:spTgt spid="138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1" dur="500"/>
                                        <p:tgtEl>
                                          <p:spTgt spid="138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5" dur="500"/>
                                        <p:tgtEl>
                                          <p:spTgt spid="138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9" dur="500"/>
                                        <p:tgtEl>
                                          <p:spTgt spid="138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3" dur="500"/>
                                        <p:tgtEl>
                                          <p:spTgt spid="138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7" dur="500"/>
                                        <p:tgtEl>
                                          <p:spTgt spid="138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1000"/>
                            </p:stCondLst>
                            <p:childTnLst>
                              <p:par>
                                <p:cTn id="129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1" dur="500"/>
                                        <p:tgtEl>
                                          <p:spTgt spid="138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000"/>
                            </p:stCondLst>
                            <p:childTnLst>
                              <p:par>
                                <p:cTn id="133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5" dur="500"/>
                                        <p:tgtEl>
                                          <p:spTgt spid="138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33000"/>
                            </p:stCondLst>
                            <p:childTnLst>
                              <p:par>
                                <p:cTn id="137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9" dur="500"/>
                                        <p:tgtEl>
                                          <p:spTgt spid="138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4000"/>
                            </p:stCondLst>
                            <p:childTnLst>
                              <p:par>
                                <p:cTn id="141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3" dur="500"/>
                                        <p:tgtEl>
                                          <p:spTgt spid="138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5000"/>
                            </p:stCondLst>
                            <p:childTnLst>
                              <p:par>
                                <p:cTn id="145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7" dur="500"/>
                                        <p:tgtEl>
                                          <p:spTgt spid="138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6000"/>
                            </p:stCondLst>
                            <p:childTnLst>
                              <p:par>
                                <p:cTn id="149" presetID="1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1" dur="500"/>
                                        <p:tgtEl>
                                          <p:spTgt spid="138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7000"/>
                            </p:stCondLst>
                            <p:childTnLst>
                              <p:par>
                                <p:cTn id="153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5" dur="500"/>
                                        <p:tgtEl>
                                          <p:spTgt spid="13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8000"/>
                            </p:stCondLst>
                            <p:childTnLst>
                              <p:par>
                                <p:cTn id="157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9" dur="500"/>
                                        <p:tgtEl>
                                          <p:spTgt spid="138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9000"/>
                            </p:stCondLst>
                            <p:childTnLst>
                              <p:par>
                                <p:cTn id="161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3" dur="500"/>
                                        <p:tgtEl>
                                          <p:spTgt spid="138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65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7" dur="500"/>
                                        <p:tgtEl>
                                          <p:spTgt spid="138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1000"/>
                            </p:stCondLst>
                            <p:childTnLst>
                              <p:par>
                                <p:cTn id="169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1" dur="500"/>
                                        <p:tgtEl>
                                          <p:spTgt spid="138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42000"/>
                            </p:stCondLst>
                            <p:childTnLst>
                              <p:par>
                                <p:cTn id="173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5" dur="500"/>
                                        <p:tgtEl>
                                          <p:spTgt spid="138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43000"/>
                            </p:stCondLst>
                            <p:childTnLst>
                              <p:par>
                                <p:cTn id="177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9" dur="500"/>
                                        <p:tgtEl>
                                          <p:spTgt spid="138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44000"/>
                            </p:stCondLst>
                            <p:childTnLst>
                              <p:par>
                                <p:cTn id="181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3" dur="500"/>
                                        <p:tgtEl>
                                          <p:spTgt spid="138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45000"/>
                            </p:stCondLst>
                            <p:childTnLst>
                              <p:par>
                                <p:cTn id="185" presetID="1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7" dur="500"/>
                                        <p:tgtEl>
                                          <p:spTgt spid="138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46000"/>
                            </p:stCondLst>
                            <p:childTnLst>
                              <p:par>
                                <p:cTn id="189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1" dur="500"/>
                                        <p:tgtEl>
                                          <p:spTgt spid="138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7000"/>
                            </p:stCondLst>
                            <p:childTnLst>
                              <p:par>
                                <p:cTn id="193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5" dur="500"/>
                                        <p:tgtEl>
                                          <p:spTgt spid="138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Tessellation with 7-Pin Polygons</a:t>
            </a:r>
          </a:p>
        </p:txBody>
      </p:sp>
      <p:sp>
        <p:nvSpPr>
          <p:cNvPr id="13926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ct val="50000"/>
              </a:spcAft>
            </a:pPr>
            <a:r>
              <a:rPr lang="en-US"/>
              <a:t>If you don’t know what a 7-pin polygon is, then </a:t>
            </a:r>
            <a:r>
              <a:rPr lang="en-US">
                <a:hlinkClick r:id="rId2" action="ppaction://hlinksldjump"/>
              </a:rPr>
              <a:t>click here.</a:t>
            </a:r>
            <a:endParaRPr lang="en-US"/>
          </a:p>
          <a:p>
            <a:pPr>
              <a:spcAft>
                <a:spcPct val="50000"/>
              </a:spcAft>
            </a:pPr>
            <a:r>
              <a:rPr lang="en-US"/>
              <a:t>If you have done the 7-pin polygons activity before, then you will know what a 7-pin polygon is and how many different ones there are.</a:t>
            </a:r>
          </a:p>
          <a:p>
            <a:pPr>
              <a:spcAft>
                <a:spcPct val="50000"/>
              </a:spcAft>
            </a:pPr>
            <a:r>
              <a:rPr lang="en-US"/>
              <a:t>Here they are ...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 build="p" autoUpdateAnimBg="0"/>
    </p:bldLst>
  </p:timing>
</p:sld>
</file>

<file path=ppt/theme/theme1.xml><?xml version="1.0" encoding="utf-8"?>
<a:theme xmlns:a="http://schemas.openxmlformats.org/drawingml/2006/main" name="numeracy.pot">
  <a:themeElements>
    <a:clrScheme name="">
      <a:dk1>
        <a:srgbClr val="000000"/>
      </a:dk1>
      <a:lt1>
        <a:srgbClr val="CCEC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E2F4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3300"/>
      </a:hlink>
      <a:folHlink>
        <a:srgbClr val="FF3300"/>
      </a:folHlink>
    </a:clrScheme>
    <a:fontScheme name="numeracy.po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numeracy.p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umeracy.po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umeracy.po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umeracy.po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umeracy.po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umeracy.po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umeracy.po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Office\Templates\numeracy.pot</Template>
  <TotalTime>2244</TotalTime>
  <Words>462</Words>
  <Application>Microsoft Office PowerPoint</Application>
  <PresentationFormat>On-screen Show (4:3)</PresentationFormat>
  <Paragraphs>53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Times New Roman</vt:lpstr>
      <vt:lpstr>Arial</vt:lpstr>
      <vt:lpstr>numeracy.pot</vt:lpstr>
      <vt:lpstr>Tessellation</vt:lpstr>
      <vt:lpstr>Tessellation</vt:lpstr>
      <vt:lpstr>Tessellations all around us</vt:lpstr>
      <vt:lpstr>Tessellations all around us</vt:lpstr>
      <vt:lpstr>Tessellations all around us</vt:lpstr>
      <vt:lpstr>Tessellation with Pentominoes</vt:lpstr>
      <vt:lpstr>Tessellation with Pentominoes</vt:lpstr>
      <vt:lpstr>Tessellation with Pentominoes</vt:lpstr>
      <vt:lpstr>Tessellation with 7-Pin Polygons</vt:lpstr>
      <vt:lpstr>Tessellation with 7-Pin Polygons</vt:lpstr>
      <vt:lpstr>Tessellation with 7-Pin Polygons</vt:lpstr>
      <vt:lpstr>Tessellations by M.C. Escher</vt:lpstr>
      <vt:lpstr>Make Your Own Escher Tessellations 1</vt:lpstr>
      <vt:lpstr>Make Your Own Escher Tessellations 1</vt:lpstr>
      <vt:lpstr>Make Your Own Escher Tessellations 2</vt:lpstr>
      <vt:lpstr>Make Your Own Escher Tessellations 2</vt:lpstr>
      <vt:lpstr>Make Your Own Escher Tessellations 3</vt:lpstr>
      <vt:lpstr>Make Your Own Escher Tessellations 3</vt:lpstr>
      <vt:lpstr>Enjoy making your own tessellations!   END OF PRESENTATION</vt:lpstr>
      <vt:lpstr>Pentominoes</vt:lpstr>
      <vt:lpstr>7-Pin Polygons</vt:lpstr>
      <vt:lpstr>Enjoy making your own tessellations!   END OF PRESENTATION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Students Enchanted by Merlin’s Spell!</dc:title>
  <dc:creator>Richard English</dc:creator>
  <cp:lastModifiedBy>michael rospenda</cp:lastModifiedBy>
  <cp:revision>94</cp:revision>
  <dcterms:created xsi:type="dcterms:W3CDTF">2000-10-07T10:32:34Z</dcterms:created>
  <dcterms:modified xsi:type="dcterms:W3CDTF">2011-04-28T01:38:59Z</dcterms:modified>
</cp:coreProperties>
</file>